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6" r:id="rId12"/>
    <p:sldId id="267" r:id="rId13"/>
    <p:sldId id="270" r:id="rId14"/>
    <p:sldId id="271" r:id="rId15"/>
    <p:sldId id="276" r:id="rId16"/>
    <p:sldId id="27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2486" autoAdjust="0"/>
  </p:normalViewPr>
  <p:slideViewPr>
    <p:cSldViewPr>
      <p:cViewPr varScale="1">
        <p:scale>
          <a:sx n="47" d="100"/>
          <a:sy n="47" d="100"/>
        </p:scale>
        <p:origin x="6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CD34-7EDB-4099-A203-A0CE62F6E75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6FA-E4C1-45DA-9E70-E54C44E84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2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676FA-E4C1-45DA-9E70-E54C44E845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880B8F43-E96A-4259-BB89-74943EA86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161120-B118-423E-86CE-5B5FA5766FE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4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324528" cy="6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912768" cy="139030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</a:rPr>
              <a:t>حكم به خشم آوردن فاطمه</a:t>
            </a:r>
            <a:r>
              <a:rPr lang="fa-IR" sz="5400" b="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  <a:t> سلام الله علیها </a:t>
            </a:r>
            <a:br>
              <a:rPr lang="fa-IR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</a:br>
            <a:r>
              <a:rPr lang="fa-IR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  <a:t>از ديدگاه علماي اهل سنت</a:t>
            </a:r>
            <a:endParaRPr lang="en-US" sz="54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Yagut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5376624" cy="4032468"/>
          </a:xfrm>
          <a:prstGeom prst="rect">
            <a:avLst/>
          </a:prstGeom>
          <a:ln w="2286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0542572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548680"/>
            <a:ext cx="8501122" cy="568863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>
              <a:buSzPct val="85000"/>
              <a:buFont typeface="Wingdings" pitchFamily="2" charset="2"/>
              <a:buChar char="v"/>
            </a:pPr>
            <a:r>
              <a:rPr lang="fa-IR" sz="3600" b="1" dirty="0">
                <a:cs typeface="Taher" pitchFamily="2" charset="-78"/>
              </a:rPr>
              <a:t> ابن حجر عسقلاني (متوفاى852هـ):</a:t>
            </a:r>
          </a:p>
          <a:p>
            <a:pPr marL="0" indent="0" algn="justLow" rtl="1">
              <a:lnSpc>
                <a:spcPct val="120000"/>
              </a:lnSpc>
              <a:buNone/>
            </a:pPr>
            <a:r>
              <a:rPr lang="fa-IR" sz="3600" b="1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وفي الحديث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تحريم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أذى 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أ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ذ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ى الن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بي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3600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بتأذيه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لأن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 أذى النبي</a:t>
            </a:r>
            <a:r>
              <a:rPr lang="fa-IR" sz="3600" b="1" dirty="0">
                <a:cs typeface="Taher" pitchFamily="2" charset="-78"/>
              </a:rPr>
              <a:t>ِّ</a:t>
            </a:r>
            <a:r>
              <a:rPr lang="ar-SA" sz="3600" b="1" dirty="0">
                <a:cs typeface="Taher" pitchFamily="2" charset="-78"/>
              </a:rPr>
              <a:t> 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3600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حرام</a:t>
            </a:r>
            <a:r>
              <a:rPr lang="fa-IR" sz="3600" b="1" dirty="0">
                <a:cs typeface="Taher" pitchFamily="2" charset="-78"/>
              </a:rPr>
              <a:t>ٌ</a:t>
            </a:r>
            <a:r>
              <a:rPr lang="ar-SA" sz="3600" b="1" dirty="0">
                <a:cs typeface="Taher" pitchFamily="2" charset="-78"/>
              </a:rPr>
              <a:t> ات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فاقا</a:t>
            </a:r>
            <a:r>
              <a:rPr lang="fa-IR" sz="3600" b="1" dirty="0">
                <a:cs typeface="Taher" pitchFamily="2" charset="-78"/>
              </a:rPr>
              <a:t>ً</a:t>
            </a:r>
            <a:r>
              <a:rPr lang="ar-SA" sz="3600" b="1" dirty="0">
                <a:cs typeface="Taher" pitchFamily="2" charset="-78"/>
              </a:rPr>
              <a:t> قليل</a:t>
            </a:r>
            <a:r>
              <a:rPr lang="fa-IR" sz="3600" b="1" dirty="0">
                <a:cs typeface="Taher" pitchFamily="2" charset="-78"/>
              </a:rPr>
              <a:t>َةً</a:t>
            </a:r>
            <a:r>
              <a:rPr lang="ar-SA" sz="3600" b="1" dirty="0">
                <a:cs typeface="Taher" pitchFamily="2" charset="-78"/>
              </a:rPr>
              <a:t> وكثير</a:t>
            </a:r>
            <a:r>
              <a:rPr lang="fa-IR" sz="3600" b="1" dirty="0">
                <a:cs typeface="Taher" pitchFamily="2" charset="-78"/>
              </a:rPr>
              <a:t>َةً</a:t>
            </a:r>
            <a:r>
              <a:rPr lang="ar-SA" sz="3600" b="1" dirty="0">
                <a:cs typeface="Taher" pitchFamily="2" charset="-78"/>
              </a:rPr>
              <a:t> وقد ج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زم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بأن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ه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ؤذيه ما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ؤذي فاطمة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فكل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 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ق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منه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في حق</a:t>
            </a:r>
            <a:r>
              <a:rPr lang="fa-IR" sz="3600" b="1" dirty="0">
                <a:cs typeface="Taher" pitchFamily="2" charset="-78"/>
              </a:rPr>
              <a:t>ِّ</a:t>
            </a:r>
            <a:r>
              <a:rPr lang="ar-SA" sz="3600" b="1" dirty="0">
                <a:cs typeface="Taher" pitchFamily="2" charset="-78"/>
              </a:rPr>
              <a:t> فاطمة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</a:t>
            </a:r>
            <a:r>
              <a:rPr lang="fa-IR" sz="3600" b="1" dirty="0">
                <a:cs typeface="Taher" pitchFamily="2" charset="-78"/>
              </a:rPr>
              <a:t>[سلام الله علیها] </a:t>
            </a:r>
            <a:r>
              <a:rPr lang="ar-SA" sz="3600" b="1" dirty="0">
                <a:cs typeface="Taher" pitchFamily="2" charset="-78"/>
              </a:rPr>
              <a:t>شيء</a:t>
            </a:r>
            <a:r>
              <a:rPr lang="fa-IR" sz="3600" b="1" dirty="0">
                <a:cs typeface="Taher" pitchFamily="2" charset="-78"/>
              </a:rPr>
              <a:t>ٌ</a:t>
            </a:r>
            <a:r>
              <a:rPr lang="ar-SA" sz="3600" b="1" dirty="0">
                <a:cs typeface="Taher" pitchFamily="2" charset="-78"/>
              </a:rPr>
              <a:t> فتأذ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ت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ب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فه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ؤذي الن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بي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3600" b="1" dirty="0">
                <a:cs typeface="Taher" pitchFamily="2" charset="-78"/>
              </a:rPr>
              <a:t> بشهادة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هذا الخبر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الصحيح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ولا شيء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أعظم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في إدخال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الأذى عليها 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ق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ت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و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د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ها ول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هذا ع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ر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ف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ب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الاستقراء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معاج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لة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 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عاطى ذلك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بالعقوبة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في الدنيا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عذاب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الآخرة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أشد</a:t>
            </a:r>
            <a:r>
              <a:rPr lang="fa-IR" sz="3600" b="1" dirty="0">
                <a:cs typeface="Taher" pitchFamily="2" charset="-78"/>
              </a:rPr>
              <a:t>ُّ</a:t>
            </a:r>
            <a:r>
              <a:rPr lang="ar-SA" sz="3600" b="1" dirty="0">
                <a:cs typeface="Taher" pitchFamily="2" charset="-78"/>
              </a:rPr>
              <a:t>.</a:t>
            </a:r>
            <a:endParaRPr lang="en-US" sz="3600" b="1" dirty="0">
              <a:cs typeface="Tahe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643578"/>
            <a:ext cx="30364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800" dirty="0">
                <a:cs typeface="Homa" pitchFamily="2" charset="-78"/>
              </a:rPr>
              <a:t>فتح الباري، ج9، ص329</a:t>
            </a:r>
            <a:endParaRPr lang="en-US" sz="2800" dirty="0">
              <a:cs typeface="Hom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522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29683" cy="645507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endParaRPr lang="fa-IR" sz="3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3600" b="1" dirty="0">
                <a:cs typeface="Taher" pitchFamily="2" charset="-78"/>
              </a:rPr>
              <a:t> سُهَيليّ:</a:t>
            </a:r>
          </a:p>
          <a:p>
            <a:pPr marL="0" indent="0" algn="justLow" rtl="1">
              <a:spcBef>
                <a:spcPts val="700"/>
              </a:spcBef>
              <a:buNone/>
            </a:pPr>
            <a:r>
              <a:rPr lang="fa-IR" sz="3600" b="1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ف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</a:t>
            </a:r>
            <a:r>
              <a:rPr lang="fa-IR" sz="3600" b="1" dirty="0">
                <a:cs typeface="Taher" pitchFamily="2" charset="-78"/>
              </a:rPr>
              <a:t>أ</a:t>
            </a:r>
            <a:r>
              <a:rPr lang="ar-SA" sz="3600" b="1" dirty="0">
                <a:cs typeface="Taher" pitchFamily="2" charset="-78"/>
              </a:rPr>
              <a:t>غ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ض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ها </a:t>
            </a:r>
            <a:r>
              <a:rPr lang="fa-IR" sz="3600" b="1" dirty="0">
                <a:cs typeface="Taher" pitchFamily="2" charset="-78"/>
              </a:rPr>
              <a:t>أ</a:t>
            </a:r>
            <a:r>
              <a:rPr lang="ar-SA" sz="3600" b="1" dirty="0">
                <a:cs typeface="Taher" pitchFamily="2" charset="-78"/>
              </a:rPr>
              <a:t>غ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ض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ني است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د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 ب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ه الس</a:t>
            </a:r>
            <a:r>
              <a:rPr lang="fa-IR" sz="3600" b="1" dirty="0">
                <a:cs typeface="Taher" pitchFamily="2" charset="-78"/>
              </a:rPr>
              <a:t>ُّ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يلي</a:t>
            </a:r>
            <a:r>
              <a:rPr lang="fa-IR" sz="3600" b="1" dirty="0">
                <a:cs typeface="Taher" pitchFamily="2" charset="-78"/>
              </a:rPr>
              <a:t>ُّ</a:t>
            </a:r>
            <a:r>
              <a:rPr lang="ar-SA" sz="3600" b="1" dirty="0">
                <a:cs typeface="Taher" pitchFamily="2" charset="-78"/>
              </a:rPr>
              <a:t> 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ى </a:t>
            </a:r>
            <a:r>
              <a:rPr lang="fa-IR" sz="3600" b="1" dirty="0">
                <a:cs typeface="Taher" pitchFamily="2" charset="-78"/>
              </a:rPr>
              <a:t>أ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 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 س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ا فإن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ه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ك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ف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ر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وجيه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</a:t>
            </a:r>
            <a:r>
              <a:rPr lang="fa-IR" sz="3600" b="1" dirty="0">
                <a:cs typeface="Taher" pitchFamily="2" charset="-78"/>
              </a:rPr>
              <a:t>أ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ها 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غ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ض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س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ها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ق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د س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و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ى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 ب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ين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غ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ض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ها وغضب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3600" b="1" dirty="0">
                <a:cs typeface="Taher" pitchFamily="2" charset="-78"/>
              </a:rPr>
              <a:t>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 </a:t>
            </a:r>
            <a:r>
              <a:rPr lang="fa-IR" sz="3600" b="1" dirty="0">
                <a:cs typeface="Taher" pitchFamily="2" charset="-78"/>
              </a:rPr>
              <a:t>أ</a:t>
            </a:r>
            <a:r>
              <a:rPr lang="ar-SA" sz="3600" b="1" dirty="0">
                <a:cs typeface="Taher" pitchFamily="2" charset="-78"/>
              </a:rPr>
              <a:t>غ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ض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ب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3600" b="1" dirty="0">
                <a:cs typeface="Taher" pitchFamily="2" charset="-78"/>
              </a:rPr>
              <a:t>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ك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ف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ر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.</a:t>
            </a:r>
            <a:endParaRPr lang="fa-IR" sz="3600" b="1" dirty="0">
              <a:cs typeface="Taher" pitchFamily="2" charset="-78"/>
            </a:endParaRPr>
          </a:p>
          <a:p>
            <a:pPr algn="justLow" rtl="1"/>
            <a:endParaRPr lang="fa-IR" sz="1600" b="1" dirty="0">
              <a:cs typeface="Taher" pitchFamily="2" charset="-78"/>
            </a:endParaRPr>
          </a:p>
          <a:p>
            <a:pPr algn="justLow" rtl="1"/>
            <a:endParaRPr lang="fa-IR" sz="1600" b="1" dirty="0">
              <a:cs typeface="Taher" pitchFamily="2" charset="-78"/>
            </a:endParaRPr>
          </a:p>
          <a:p>
            <a:pPr marL="0" indent="0" algn="justLow" rtl="1">
              <a:buNone/>
            </a:pPr>
            <a:endParaRPr lang="fa-IR" sz="1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3600" b="1" dirty="0">
                <a:cs typeface="Taher" pitchFamily="2" charset="-78"/>
              </a:rPr>
              <a:t> شوكاني:</a:t>
            </a:r>
            <a:endParaRPr lang="en-US" sz="3600" b="1" dirty="0">
              <a:cs typeface="Taher" pitchFamily="2" charset="-78"/>
            </a:endParaRPr>
          </a:p>
          <a:p>
            <a:pPr marL="0" indent="0" algn="justLow" rtl="1">
              <a:buNone/>
            </a:pPr>
            <a:r>
              <a:rPr lang="fa-IR" sz="3600" b="1" dirty="0">
                <a:cs typeface="Taher" pitchFamily="2" charset="-78"/>
              </a:rPr>
              <a:t> «</a:t>
            </a:r>
            <a:r>
              <a:rPr lang="ar-SA" sz="3600" b="1" dirty="0">
                <a:cs typeface="Taher" pitchFamily="2" charset="-78"/>
              </a:rPr>
              <a:t>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آذاني ف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ق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د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آذ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ى الله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» زاد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أبو ن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ي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ٍ</a:t>
            </a:r>
            <a:r>
              <a:rPr lang="ar-SA" sz="3600" b="1" dirty="0">
                <a:cs typeface="Taher" pitchFamily="2" charset="-78"/>
              </a:rPr>
              <a:t> والديلمي</a:t>
            </a:r>
            <a:r>
              <a:rPr lang="fa-IR" sz="3600" b="1" dirty="0">
                <a:cs typeface="Taher" pitchFamily="2" charset="-78"/>
              </a:rPr>
              <a:t>ُّ</a:t>
            </a:r>
            <a:r>
              <a:rPr lang="ar-SA" sz="3600" b="1" dirty="0">
                <a:cs typeface="Taher" pitchFamily="2" charset="-78"/>
              </a:rPr>
              <a:t> ف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ي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ه 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ع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ة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الله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ْأَ</a:t>
            </a:r>
            <a:r>
              <a:rPr lang="ar-SA" sz="3600" b="1" dirty="0">
                <a:cs typeface="Taher" pitchFamily="2" charset="-78"/>
              </a:rPr>
              <a:t> الس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SA" sz="3600" b="1" dirty="0">
                <a:cs typeface="Taher" pitchFamily="2" charset="-78"/>
              </a:rPr>
              <a:t>ماء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ْأَ</a:t>
            </a:r>
            <a:r>
              <a:rPr lang="ar-SA" sz="3600" b="1" dirty="0">
                <a:cs typeface="Taher" pitchFamily="2" charset="-78"/>
              </a:rPr>
              <a:t> ال</a:t>
            </a:r>
            <a:r>
              <a:rPr lang="fa-IR" sz="3600" b="1" dirty="0">
                <a:cs typeface="Taher" pitchFamily="2" charset="-78"/>
              </a:rPr>
              <a:t>ْأَ</a:t>
            </a:r>
            <a:r>
              <a:rPr lang="ar-SA" sz="3600" b="1" dirty="0">
                <a:cs typeface="Taher" pitchFamily="2" charset="-78"/>
              </a:rPr>
              <a:t>ر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ض</a:t>
            </a:r>
            <a:r>
              <a:rPr lang="fa-IR" sz="3600" b="1" dirty="0">
                <a:cs typeface="Taher" pitchFamily="2" charset="-78"/>
              </a:rPr>
              <a:t>ِ.</a:t>
            </a:r>
            <a:endParaRPr lang="en-US" sz="3600" b="1" dirty="0">
              <a:cs typeface="Tahe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428868"/>
            <a:ext cx="24336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rtl="1"/>
            <a:r>
              <a:rPr lang="ar-SA" sz="2800" dirty="0">
                <a:cs typeface="Homa" pitchFamily="2" charset="-78"/>
              </a:rPr>
              <a:t>فتح الباري، ج</a:t>
            </a:r>
            <a:r>
              <a:rPr lang="fa-IR" sz="2800" dirty="0">
                <a:cs typeface="Homa" pitchFamily="2" charset="-78"/>
              </a:rPr>
              <a:t>7</a:t>
            </a:r>
            <a:r>
              <a:rPr lang="ar-SA" sz="2800" dirty="0">
                <a:cs typeface="Homa" pitchFamily="2" charset="-78"/>
              </a:rPr>
              <a:t>، ص</a:t>
            </a:r>
            <a:r>
              <a:rPr lang="fa-IR" sz="2800" dirty="0">
                <a:cs typeface="Homa" pitchFamily="2" charset="-78"/>
              </a:rPr>
              <a:t>105</a:t>
            </a:r>
            <a:endParaRPr lang="en-US" sz="2800" dirty="0">
              <a:cs typeface="Hom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20" y="5143512"/>
            <a:ext cx="29706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/>
            <a:r>
              <a:rPr lang="ar-SA" sz="2800" dirty="0">
                <a:cs typeface="Homa" pitchFamily="2" charset="-78"/>
              </a:rPr>
              <a:t>فيض القدير، ج6، ص19</a:t>
            </a:r>
            <a:endParaRPr lang="en-US" sz="2800" dirty="0">
              <a:cs typeface="Hom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990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6172200" cy="1606330"/>
          </a:xfrm>
        </p:spPr>
        <p:txBody>
          <a:bodyPr>
            <a:noAutofit/>
          </a:bodyPr>
          <a:lstStyle/>
          <a:p>
            <a:pPr algn="ctr" rtl="1"/>
            <a:r>
              <a:rPr lang="fa-IR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Sultan Medium" pitchFamily="2" charset="-78"/>
              </a:rPr>
              <a:t>فاطمه </a:t>
            </a:r>
            <a:r>
              <a:rPr lang="fa-IR" sz="4800" b="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Sultan Medium" pitchFamily="2" charset="-78"/>
                <a:sym typeface="Roumouz"/>
              </a:rPr>
              <a:t> سلام الله علیها </a:t>
            </a:r>
            <a:r>
              <a:rPr lang="fa-IR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Sultan Medium" pitchFamily="2" charset="-78"/>
                <a:sym typeface="Roumouz"/>
              </a:rPr>
              <a:t> تا آخر عمر </a:t>
            </a:r>
            <a:br>
              <a:rPr lang="fa-IR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Sultan Medium" pitchFamily="2" charset="-78"/>
                <a:sym typeface="Roumouz"/>
              </a:rPr>
            </a:br>
            <a:r>
              <a:rPr lang="fa-IR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Sultan Medium" pitchFamily="2" charset="-78"/>
                <a:sym typeface="Roumouz"/>
              </a:rPr>
              <a:t>بر ابوبكر و عمر غضبناك بود</a:t>
            </a:r>
            <a:endParaRPr lang="en-US" sz="48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Sultan Medium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21365" r="9617" b="402"/>
          <a:stretch/>
        </p:blipFill>
        <p:spPr>
          <a:xfrm>
            <a:off x="2555776" y="2256381"/>
            <a:ext cx="6048672" cy="4144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1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260648"/>
            <a:ext cx="8578766" cy="6213304"/>
          </a:xfrm>
        </p:spPr>
        <p:txBody>
          <a:bodyPr>
            <a:normAutofit/>
          </a:bodyPr>
          <a:lstStyle/>
          <a:p>
            <a:pPr algn="justLow" rtl="1"/>
            <a:endParaRPr lang="fa-IR" sz="8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4800" b="1" dirty="0">
                <a:cs typeface="Taher" pitchFamily="2" charset="-78"/>
              </a:rPr>
              <a:t> </a:t>
            </a:r>
            <a:r>
              <a:rPr lang="ar-SA" sz="4800" b="1" dirty="0">
                <a:cs typeface="Taher" pitchFamily="2" charset="-78"/>
              </a:rPr>
              <a:t>فَغَضِبَتْ فَاطِمَةُ </a:t>
            </a:r>
            <a:r>
              <a:rPr lang="fa-IR" sz="2800" dirty="0">
                <a:cs typeface="Taher" pitchFamily="2" charset="-78"/>
                <a:sym typeface="Roumouz"/>
              </a:rPr>
              <a:t>[سلام الله علیها]</a:t>
            </a:r>
            <a:r>
              <a:rPr lang="fa-IR" sz="3200" b="1" dirty="0">
                <a:cs typeface="Taher" pitchFamily="2" charset="-78"/>
              </a:rPr>
              <a:t> </a:t>
            </a:r>
            <a:r>
              <a:rPr lang="ar-SA" sz="4800" b="1" dirty="0">
                <a:cs typeface="Taher" pitchFamily="2" charset="-78"/>
              </a:rPr>
              <a:t>بِنْتُ رسول اللَّهِ</a:t>
            </a:r>
            <a:r>
              <a:rPr lang="ar-SA" sz="4800" dirty="0">
                <a:cs typeface="Taher" pitchFamily="2" charset="-78"/>
                <a:sym typeface="Roumouz"/>
              </a:rPr>
              <a:t> </a:t>
            </a:r>
            <a:r>
              <a:rPr lang="ar-SA" sz="2800" dirty="0">
                <a:cs typeface="Taher" pitchFamily="2" charset="-78"/>
                <a:sym typeface="Roumouz"/>
              </a:rPr>
              <a:t>صلی الله علیه و آله</a:t>
            </a:r>
            <a:r>
              <a:rPr lang="ar-SA" sz="4800" dirty="0">
                <a:cs typeface="Taher" pitchFamily="2" charset="-78"/>
                <a:sym typeface="Roumouz"/>
              </a:rPr>
              <a:t> </a:t>
            </a:r>
            <a:r>
              <a:rPr lang="ar-SA" sz="4800" b="1" dirty="0">
                <a:cs typeface="Taher" pitchFamily="2" charset="-78"/>
              </a:rPr>
              <a:t> فَهَجَرَتْ أَبَا</a:t>
            </a:r>
            <a:r>
              <a:rPr lang="fa-IR" sz="4800" b="1" dirty="0">
                <a:cs typeface="Taher" pitchFamily="2" charset="-78"/>
              </a:rPr>
              <a:t>‌</a:t>
            </a:r>
            <a:r>
              <a:rPr lang="ar-SA" sz="4800" b="1" dirty="0">
                <a:cs typeface="Taher" pitchFamily="2" charset="-78"/>
              </a:rPr>
              <a:t>بَكْرٍ فلم تَزَلْ مُهَاجِرَتَهُ حتى تُوُفِّيَتْ.</a:t>
            </a:r>
            <a:endParaRPr lang="fa-IR" sz="4800" b="1" dirty="0">
              <a:cs typeface="Taher" pitchFamily="2" charset="-78"/>
            </a:endParaRPr>
          </a:p>
          <a:p>
            <a:pPr algn="justLow" rtl="1"/>
            <a:endParaRPr lang="fa-IR" sz="4000" b="1" dirty="0">
              <a:cs typeface="Taher" pitchFamily="2" charset="-78"/>
            </a:endParaRPr>
          </a:p>
          <a:p>
            <a:pPr algn="justLow" rtl="1"/>
            <a:endParaRPr lang="fa-IR" sz="40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4800" b="1" dirty="0">
                <a:solidFill>
                  <a:srgbClr val="003300"/>
                </a:solidFill>
                <a:cs typeface="Taher" pitchFamily="2" charset="-78"/>
              </a:rPr>
              <a:t>فاطمه سلام الله علیها از دست ابوبكر خشمگين شد، پس با او قهر كرد، قهر او پايان نيافت تا از دنيا رفت</a:t>
            </a:r>
            <a:endParaRPr lang="en-US" sz="4800" b="1" dirty="0">
              <a:solidFill>
                <a:srgbClr val="003300"/>
              </a:solidFill>
              <a:cs typeface="Tahe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2143116"/>
            <a:ext cx="67922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rtl="1"/>
            <a:r>
              <a:rPr lang="ar-SA" sz="2800" dirty="0">
                <a:cs typeface="Homa" pitchFamily="2" charset="-78"/>
              </a:rPr>
              <a:t>صحيح البخاري، ج3،‌ ص1126، ح2926، كـ أبواب الخمس، بـ فَرْضِ الْخُمُسِ</a:t>
            </a:r>
          </a:p>
        </p:txBody>
      </p:sp>
    </p:spTree>
    <p:extLst>
      <p:ext uri="{BB962C8B-B14F-4D97-AF65-F5344CB8AC3E}">
        <p14:creationId xmlns:p14="http://schemas.microsoft.com/office/powerpoint/2010/main" val="28184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715404" cy="6213304"/>
          </a:xfrm>
        </p:spPr>
        <p:txBody>
          <a:bodyPr>
            <a:normAutofit lnSpcReduction="10000"/>
          </a:bodyPr>
          <a:lstStyle/>
          <a:p>
            <a:pPr algn="justLow" rtl="1"/>
            <a:endParaRPr lang="fa-IR" sz="8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4000" b="1" dirty="0">
                <a:cs typeface="Taher" pitchFamily="2" charset="-78"/>
              </a:rPr>
              <a:t> </a:t>
            </a:r>
            <a:r>
              <a:rPr lang="ar-SA" sz="4000" b="1" dirty="0">
                <a:cs typeface="Taher" pitchFamily="2" charset="-78"/>
              </a:rPr>
              <a:t>فَوَجَدَتْ فَاطِمَةُ على أبي بَكْرٍ في ذلك فَهَجَرَتْهُ فلم تُكَلِّمْهُ حتى تُوُفِّيَتْ</a:t>
            </a:r>
            <a:r>
              <a:rPr lang="fa-IR" sz="4000" b="1" dirty="0">
                <a:cs typeface="Taher" pitchFamily="2" charset="-78"/>
              </a:rPr>
              <a:t>.</a:t>
            </a:r>
          </a:p>
          <a:p>
            <a:pPr algn="justLow" rtl="1">
              <a:buFont typeface="Wingdings" pitchFamily="2" charset="2"/>
              <a:buChar char="v"/>
            </a:pPr>
            <a:endParaRPr lang="fa-IR" sz="4800" b="1" dirty="0">
              <a:cs typeface="Taher" pitchFamily="2" charset="-78"/>
            </a:endParaRPr>
          </a:p>
          <a:p>
            <a:pPr algn="justLow" rtl="1"/>
            <a:endParaRPr lang="fa-IR" sz="40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4300" b="1" dirty="0">
                <a:cs typeface="Taher" pitchFamily="2" charset="-78"/>
              </a:rPr>
              <a:t> </a:t>
            </a:r>
            <a:r>
              <a:rPr lang="ar-SA" sz="4300" b="1" dirty="0">
                <a:cs typeface="Taher" pitchFamily="2" charset="-78"/>
              </a:rPr>
              <a:t>فَهَجَرَتْهُ فَاطِمَةُ ف</a:t>
            </a:r>
            <a:r>
              <a:rPr lang="fa-IR" sz="4300" b="1" dirty="0">
                <a:cs typeface="Taher" pitchFamily="2" charset="-78"/>
              </a:rPr>
              <a:t>َ</a:t>
            </a:r>
            <a:r>
              <a:rPr lang="ar-SA" sz="4300" b="1" dirty="0">
                <a:cs typeface="Taher" pitchFamily="2" charset="-78"/>
              </a:rPr>
              <a:t>ل</a:t>
            </a:r>
            <a:r>
              <a:rPr lang="fa-IR" sz="4300" b="1" dirty="0">
                <a:cs typeface="Taher" pitchFamily="2" charset="-78"/>
              </a:rPr>
              <a:t>َ</a:t>
            </a:r>
            <a:r>
              <a:rPr lang="ar-SA" sz="4300" b="1" dirty="0">
                <a:cs typeface="Taher" pitchFamily="2" charset="-78"/>
              </a:rPr>
              <a:t>م</a:t>
            </a:r>
            <a:r>
              <a:rPr lang="fa-IR" sz="4300" b="1" dirty="0">
                <a:cs typeface="Taher" pitchFamily="2" charset="-78"/>
              </a:rPr>
              <a:t>ْ</a:t>
            </a:r>
            <a:r>
              <a:rPr lang="ar-SA" sz="4300" b="1" dirty="0">
                <a:cs typeface="Taher" pitchFamily="2" charset="-78"/>
              </a:rPr>
              <a:t> تُكَلِّمْهُ ح</a:t>
            </a:r>
            <a:r>
              <a:rPr lang="fa-IR" sz="4300" b="1" dirty="0">
                <a:cs typeface="Taher" pitchFamily="2" charset="-78"/>
              </a:rPr>
              <a:t>َ</a:t>
            </a:r>
            <a:r>
              <a:rPr lang="ar-SA" sz="4300" b="1" dirty="0">
                <a:cs typeface="Taher" pitchFamily="2" charset="-78"/>
              </a:rPr>
              <a:t>ت</a:t>
            </a:r>
            <a:r>
              <a:rPr lang="fa-IR" sz="4300" b="1" dirty="0">
                <a:cs typeface="Taher" pitchFamily="2" charset="-78"/>
              </a:rPr>
              <a:t>ّ</a:t>
            </a:r>
            <a:r>
              <a:rPr lang="ar-SA" sz="4300" b="1" dirty="0">
                <a:cs typeface="Taher" pitchFamily="2" charset="-78"/>
              </a:rPr>
              <a:t>ى مَاتَتْ.</a:t>
            </a:r>
            <a:endParaRPr lang="fa-IR" sz="43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endParaRPr lang="fa-IR" sz="48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endParaRPr lang="fa-IR" sz="48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4300" b="1" dirty="0">
                <a:cs typeface="Taher" pitchFamily="2" charset="-78"/>
              </a:rPr>
              <a:t> </a:t>
            </a:r>
            <a:r>
              <a:rPr lang="fa-IR" sz="4000" b="1" dirty="0">
                <a:cs typeface="Taher" pitchFamily="2" charset="-78"/>
              </a:rPr>
              <a:t>فاطمه با ابوبكر قهر كرد، با او سخن نگفت تا از دنيا رفت.</a:t>
            </a:r>
            <a:endParaRPr lang="en-US" sz="4000" b="1" dirty="0">
              <a:cs typeface="Tahe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285860"/>
            <a:ext cx="604524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rtl="1"/>
            <a:r>
              <a:rPr lang="ar-SA" sz="2800" dirty="0">
                <a:cs typeface="Homa" pitchFamily="2" charset="-78"/>
              </a:rPr>
              <a:t>صحيح البخاري، ج4، ص1549، ح3998، كـ المغازي، بـ غزوة خيبر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714752"/>
            <a:ext cx="828143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rtl="1"/>
            <a:r>
              <a:rPr lang="ar-SA" sz="2400" dirty="0">
                <a:cs typeface="Homa" pitchFamily="2" charset="-78"/>
              </a:rPr>
              <a:t>صحيح البخاري، ج6، ص2474، ح6346، كـ الفرائض، بـ قَوْلِ النبي صلی الله علیه و آله  لا نُورَثُ ما تَرَكْنَا صَدَقَه.</a:t>
            </a:r>
          </a:p>
        </p:txBody>
      </p:sp>
    </p:spTree>
    <p:extLst>
      <p:ext uri="{BB962C8B-B14F-4D97-AF65-F5344CB8AC3E}">
        <p14:creationId xmlns:p14="http://schemas.microsoft.com/office/powerpoint/2010/main" val="4299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ar-SA" sz="7200" dirty="0">
                <a:cs typeface="MCS Mamloky S_U normal." pitchFamily="2" charset="-78"/>
              </a:rPr>
              <a:t>إِنَّ الَّذينَ يُؤْذُونَ اللَّهَ وَ رَسُولَهُ لَعَنَهُمُ اللَّهُ فِي الدُّنْيا وَ الْآخِرَةِ وَ أَعَدَّ لَهُمْ عَذاباً مُهيناً </a:t>
            </a:r>
            <a:r>
              <a:rPr lang="en-US" sz="7200" dirty="0">
                <a:cs typeface="MCS Mamloky S_U normal." pitchFamily="2" charset="-78"/>
              </a:rPr>
              <a:t>.</a:t>
            </a:r>
            <a:r>
              <a:rPr lang="fa-IR" sz="7200" dirty="0">
                <a:cs typeface="MCS Mamloky S_U normal." pitchFamily="2" charset="-78"/>
              </a:rPr>
              <a:t>الاحزاب/57</a:t>
            </a:r>
            <a:endParaRPr lang="en-US" sz="7200" dirty="0">
              <a:cs typeface="MCS Mamloky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99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772816"/>
            <a:ext cx="6858000" cy="2053590"/>
          </a:xfrm>
        </p:spPr>
        <p:txBody>
          <a:bodyPr>
            <a:noAutofit/>
          </a:bodyPr>
          <a:lstStyle/>
          <a:p>
            <a:pPr algn="ctr" rtl="1"/>
            <a:r>
              <a:rPr lang="fa-IR" sz="72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tr" pitchFamily="2" charset="-78"/>
              </a:rPr>
              <a:t>پاسخ </a:t>
            </a:r>
            <a:br>
              <a:rPr lang="en-US" sz="7200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tr" pitchFamily="2" charset="-78"/>
              </a:rPr>
            </a:br>
            <a:r>
              <a:rPr lang="fa-IR" sz="7200" cap="none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tr" pitchFamily="2" charset="-78"/>
              </a:rPr>
              <a:t>با پیروان مکتب عامه!</a:t>
            </a:r>
            <a:endParaRPr lang="en-US" sz="72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332656"/>
            <a:ext cx="6172200" cy="1894362"/>
          </a:xfrm>
        </p:spPr>
        <p:txBody>
          <a:bodyPr>
            <a:noAutofit/>
          </a:bodyPr>
          <a:lstStyle/>
          <a:p>
            <a:pPr algn="ctr" rtl="1"/>
            <a:r>
              <a:rPr lang="fa-IR" sz="66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MCS Shafa E_U normal." pitchFamily="2" charset="-78"/>
              </a:rPr>
              <a:t>صديقة شهيدة </a:t>
            </a:r>
            <a:r>
              <a:rPr lang="fa-IR" sz="66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MCS Shafa E_U normal." pitchFamily="2" charset="-78"/>
                <a:sym typeface="Roumouz"/>
              </a:rPr>
              <a:t>سلام الله علیها</a:t>
            </a:r>
            <a:br>
              <a:rPr lang="en-US" sz="66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Sultan Medium" pitchFamily="2" charset="-78"/>
              </a:rPr>
            </a:br>
            <a:r>
              <a:rPr lang="fa-IR" sz="66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Sultan Medium" pitchFamily="2" charset="-78"/>
              </a:rPr>
              <a:t>سند حقانيت شيعه</a:t>
            </a:r>
            <a:endParaRPr lang="en-US" sz="66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Sultan Medium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5184576" cy="3888432"/>
          </a:xfrm>
          <a:prstGeom prst="rect">
            <a:avLst/>
          </a:prstGeom>
          <a:ln w="2286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57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4" name="Rectangle 24"/>
          <p:cNvSpPr>
            <a:spLocks noChangeArrowheads="1"/>
          </p:cNvSpPr>
          <p:nvPr/>
        </p:nvSpPr>
        <p:spPr bwMode="gray">
          <a:xfrm>
            <a:off x="-1" y="2493839"/>
            <a:ext cx="5486401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8000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05" name="Group 25"/>
          <p:cNvGrpSpPr>
            <a:grpSpLocks/>
          </p:cNvGrpSpPr>
          <p:nvPr/>
        </p:nvGrpSpPr>
        <p:grpSpPr bwMode="auto">
          <a:xfrm>
            <a:off x="4841602" y="2211263"/>
            <a:ext cx="1098550" cy="1001713"/>
            <a:chOff x="1488" y="1968"/>
            <a:chExt cx="432" cy="432"/>
          </a:xfrm>
        </p:grpSpPr>
        <p:grpSp>
          <p:nvGrpSpPr>
            <p:cNvPr id="378906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78907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08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09" name="Text Box 29"/>
            <p:cNvSpPr txBox="1">
              <a:spLocks noChangeArrowheads="1"/>
            </p:cNvSpPr>
            <p:nvPr/>
          </p:nvSpPr>
          <p:spPr bwMode="gray">
            <a:xfrm>
              <a:off x="1601" y="2053"/>
              <a:ext cx="24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rPr>
                <a:t>الف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Nazanin" pitchFamily="2" charset="-78"/>
              </a:endParaRPr>
            </a:p>
          </p:txBody>
        </p:sp>
      </p:grpSp>
      <p:sp>
        <p:nvSpPr>
          <p:cNvPr id="378910" name="Text Box 30"/>
          <p:cNvSpPr txBox="1">
            <a:spLocks noChangeArrowheads="1"/>
          </p:cNvSpPr>
          <p:nvPr/>
        </p:nvSpPr>
        <p:spPr bwMode="auto">
          <a:xfrm>
            <a:off x="323528" y="2599586"/>
            <a:ext cx="4210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Yagut" pitchFamily="2" charset="-78"/>
              </a:rPr>
              <a:t>مقام و منزلت حضرت زهرا</a:t>
            </a:r>
            <a:r>
              <a:rPr lang="fa-IR" sz="2800" dirty="0">
                <a:cs typeface="Yagut" pitchFamily="2" charset="-78"/>
                <a:sym typeface="Roumouz"/>
              </a:rPr>
              <a:t> سلام الله علیها </a:t>
            </a:r>
            <a:endParaRPr lang="en-US" sz="2800" dirty="0">
              <a:cs typeface="Yagut" pitchFamily="2" charset="-78"/>
            </a:endParaRPr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gray">
          <a:xfrm>
            <a:off x="0" y="3501008"/>
            <a:ext cx="6332537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8000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5788819" y="3214613"/>
            <a:ext cx="1087437" cy="1006475"/>
            <a:chOff x="3938" y="1968"/>
            <a:chExt cx="430" cy="437"/>
          </a:xfrm>
        </p:grpSpPr>
        <p:grpSp>
          <p:nvGrpSpPr>
            <p:cNvPr id="378892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78893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3B1FD"/>
                  </a:gs>
                  <a:gs pos="100000">
                    <a:srgbClr val="93B1FD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894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3B1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895" name="Text Box 15"/>
            <p:cNvSpPr txBox="1">
              <a:spLocks noChangeArrowheads="1"/>
            </p:cNvSpPr>
            <p:nvPr/>
          </p:nvSpPr>
          <p:spPr bwMode="gray">
            <a:xfrm>
              <a:off x="4067" y="2028"/>
              <a:ext cx="21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rPr>
                <a:t>ب</a:t>
              </a:r>
              <a:endPara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Nazanin" pitchFamily="2" charset="-78"/>
              </a:endParaRPr>
            </a:p>
          </p:txBody>
        </p:sp>
      </p:grpSp>
      <p:sp>
        <p:nvSpPr>
          <p:cNvPr id="378911" name="Text Box 31"/>
          <p:cNvSpPr txBox="1">
            <a:spLocks noChangeArrowheads="1"/>
          </p:cNvSpPr>
          <p:nvPr/>
        </p:nvSpPr>
        <p:spPr bwMode="auto">
          <a:xfrm>
            <a:off x="285720" y="3638351"/>
            <a:ext cx="5123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cs typeface="Yagut" pitchFamily="2" charset="-78"/>
              </a:rPr>
              <a:t>خشم فاطمه </a:t>
            </a:r>
            <a:r>
              <a:rPr lang="fa-IR" sz="2400" dirty="0">
                <a:cs typeface="Yagut" pitchFamily="2" charset="-78"/>
                <a:sym typeface="Roumouz"/>
              </a:rPr>
              <a:t> سلام الله علیها </a:t>
            </a:r>
            <a:r>
              <a:rPr lang="fa-IR" sz="2400" b="1" dirty="0">
                <a:cs typeface="Yagut" pitchFamily="2" charset="-78"/>
              </a:rPr>
              <a:t> خشم رسول خدا</a:t>
            </a:r>
            <a:r>
              <a:rPr lang="fa-IR" sz="2400" dirty="0">
                <a:cs typeface="Yagut" pitchFamily="2" charset="-78"/>
                <a:sym typeface="Roumouz"/>
              </a:rPr>
              <a:t> صلی الله علیه و آله </a:t>
            </a:r>
            <a:endParaRPr lang="en-US" sz="2400" dirty="0">
              <a:cs typeface="Yagut" pitchFamily="2" charset="-78"/>
            </a:endParaRPr>
          </a:p>
        </p:txBody>
      </p:sp>
      <p:sp>
        <p:nvSpPr>
          <p:cNvPr id="378897" name="Rectangle 17"/>
          <p:cNvSpPr>
            <a:spLocks noChangeArrowheads="1"/>
          </p:cNvSpPr>
          <p:nvPr/>
        </p:nvSpPr>
        <p:spPr bwMode="gray">
          <a:xfrm>
            <a:off x="0" y="4652491"/>
            <a:ext cx="6975053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8000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898" name="Group 18"/>
          <p:cNvGrpSpPr>
            <a:grpSpLocks/>
          </p:cNvGrpSpPr>
          <p:nvPr/>
        </p:nvGrpSpPr>
        <p:grpSpPr bwMode="auto">
          <a:xfrm>
            <a:off x="6425778" y="4365104"/>
            <a:ext cx="1098550" cy="1012825"/>
            <a:chOff x="3552" y="3339"/>
            <a:chExt cx="412" cy="392"/>
          </a:xfrm>
        </p:grpSpPr>
        <p:grpSp>
          <p:nvGrpSpPr>
            <p:cNvPr id="378899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78900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01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02" name="Text Box 22"/>
            <p:cNvSpPr txBox="1">
              <a:spLocks noChangeArrowheads="1"/>
            </p:cNvSpPr>
            <p:nvPr/>
          </p:nvSpPr>
          <p:spPr bwMode="gray">
            <a:xfrm>
              <a:off x="3694" y="3392"/>
              <a:ext cx="16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a-IR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B Nazanin" pitchFamily="2" charset="-78"/>
                </a:rPr>
                <a:t>ج</a:t>
              </a:r>
              <a:endPara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Nazanin" pitchFamily="2" charset="-78"/>
              </a:endParaRPr>
            </a:p>
          </p:txBody>
        </p:sp>
      </p:grpSp>
      <p:sp>
        <p:nvSpPr>
          <p:cNvPr id="378912" name="Text Box 32"/>
          <p:cNvSpPr txBox="1">
            <a:spLocks noChangeArrowheads="1"/>
          </p:cNvSpPr>
          <p:nvPr/>
        </p:nvSpPr>
        <p:spPr bwMode="auto">
          <a:xfrm>
            <a:off x="1115616" y="4769324"/>
            <a:ext cx="49994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Yagut" pitchFamily="2" charset="-78"/>
              </a:rPr>
              <a:t>غضب فاطمه </a:t>
            </a:r>
            <a:r>
              <a:rPr lang="fa-IR" sz="2800" dirty="0">
                <a:cs typeface="Yagut" pitchFamily="2" charset="-78"/>
                <a:sym typeface="Roumouz"/>
              </a:rPr>
              <a:t> سلام الله علیها </a:t>
            </a:r>
            <a:r>
              <a:rPr lang="fa-IR" sz="2800" b="1" dirty="0">
                <a:cs typeface="Yagut" pitchFamily="2" charset="-78"/>
              </a:rPr>
              <a:t> بر ابوبكر و عمر تا آخر عمر</a:t>
            </a:r>
            <a:endParaRPr lang="en-US" sz="2800" b="1" dirty="0">
              <a:cs typeface="Yagut" pitchFamily="2" charset="-78"/>
            </a:endParaRPr>
          </a:p>
        </p:txBody>
      </p:sp>
      <p:sp>
        <p:nvSpPr>
          <p:cNvPr id="378913" name="Text Box 33"/>
          <p:cNvSpPr txBox="1">
            <a:spLocks noChangeArrowheads="1"/>
          </p:cNvSpPr>
          <p:nvPr/>
        </p:nvSpPr>
        <p:spPr bwMode="auto">
          <a:xfrm>
            <a:off x="3581400" y="5870600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432037" y="404664"/>
            <a:ext cx="6487244" cy="10081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6000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Sultan Medium" pitchFamily="2" charset="-78"/>
              </a:rPr>
              <a:t>دسته بندي روايات</a:t>
            </a:r>
            <a:endParaRPr lang="en-US" sz="40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Sultan Medium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4" grpId="0" animBg="1"/>
      <p:bldP spid="378910" grpId="0"/>
      <p:bldP spid="378890" grpId="0" animBg="1"/>
      <p:bldP spid="378911" grpId="0"/>
      <p:bldP spid="378897" grpId="0" animBg="1"/>
      <p:bldP spid="3789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715272" cy="5715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Yagut" pitchFamily="2" charset="-78"/>
              </a:rPr>
              <a:t>مقام و منزلت صديقه شهيده از ديدگاه رسول</a:t>
            </a:r>
            <a:r>
              <a:rPr lang="fa-I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Yagut" pitchFamily="2" charset="-78"/>
              </a:rPr>
              <a:t>‌</a:t>
            </a:r>
            <a:r>
              <a:rPr lang="ar-S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Yagut" pitchFamily="2" charset="-78"/>
              </a:rPr>
              <a:t>خدا</a:t>
            </a:r>
            <a:r>
              <a:rPr lang="ar-SA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Yagut" pitchFamily="2" charset="-78"/>
                <a:sym typeface="Roumouz"/>
              </a:rPr>
              <a:t> </a:t>
            </a:r>
            <a:r>
              <a:rPr lang="ar-SA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Yagut" pitchFamily="2" charset="-78"/>
                <a:sym typeface="Roumouz"/>
              </a:rPr>
              <a:t>صلی الله علیه و آله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Yagut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714480" y="1500174"/>
            <a:ext cx="7199090" cy="1371600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 algn="r" rtl="1">
              <a:buClrTx/>
              <a:buSzPct val="100000"/>
              <a:buFont typeface="Wingdings" pitchFamily="2" charset="2"/>
              <a:buChar char="v"/>
            </a:pPr>
            <a:r>
              <a:rPr lang="ar-SA" sz="3600" dirty="0">
                <a:solidFill>
                  <a:schemeClr val="tx1"/>
                </a:solidFill>
                <a:cs typeface="Taher" pitchFamily="2" charset="-78"/>
              </a:rPr>
              <a:t>يا فَاطِمَةُ ألا تَرْضَيْنَ أَنْ تَكُونِي سَيِّدَةَ نِسَاءِ الْمُؤْمِنِينَ أو سَيِّدَةَ نِسَاءِ هذه</a:t>
            </a:r>
            <a:r>
              <a:rPr lang="fa-IR" sz="3600" dirty="0">
                <a:solidFill>
                  <a:schemeClr val="tx1"/>
                </a:solidFill>
                <a:cs typeface="Taher" pitchFamily="2" charset="-78"/>
              </a:rPr>
              <a:t> </a:t>
            </a:r>
            <a:r>
              <a:rPr lang="ar-SA" sz="3600" dirty="0">
                <a:solidFill>
                  <a:schemeClr val="tx1"/>
                </a:solidFill>
                <a:cs typeface="Taher" pitchFamily="2" charset="-78"/>
              </a:rPr>
              <a:t>الْ</a:t>
            </a:r>
            <a:r>
              <a:rPr lang="fa-IR" sz="3600" dirty="0">
                <a:solidFill>
                  <a:schemeClr val="tx1"/>
                </a:solidFill>
                <a:cs typeface="Taher" pitchFamily="2" charset="-78"/>
              </a:rPr>
              <a:t>اُ</a:t>
            </a:r>
            <a:r>
              <a:rPr lang="ar-SA" sz="3600" dirty="0">
                <a:solidFill>
                  <a:schemeClr val="tx1"/>
                </a:solidFill>
                <a:cs typeface="Taher" pitchFamily="2" charset="-78"/>
              </a:rPr>
              <a:t>مَّةِ</a:t>
            </a:r>
            <a:r>
              <a:rPr lang="fa-IR" sz="3600" dirty="0">
                <a:solidFill>
                  <a:schemeClr val="tx1"/>
                </a:solidFill>
                <a:cs typeface="Taher" pitchFamily="2" charset="-78"/>
              </a:rPr>
              <a:t>.</a:t>
            </a:r>
            <a:endParaRPr lang="en-US" sz="3600" dirty="0">
              <a:solidFill>
                <a:schemeClr val="tx1"/>
              </a:solidFill>
              <a:cs typeface="Tahe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2" y="4786322"/>
            <a:ext cx="4740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Wingdings" pitchFamily="2" charset="2"/>
              <a:buChar char="v"/>
            </a:pPr>
            <a:r>
              <a:rPr lang="ar-SA" sz="3600" b="1" dirty="0">
                <a:cs typeface="Taher" pitchFamily="2" charset="-78"/>
              </a:rPr>
              <a:t>فَاطِمَةُ سَيِّدَةُ نِسَاءِ أَهْلِ الْجَنَّةِ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785918" y="2643182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صحيح البخاري</a:t>
            </a:r>
            <a:r>
              <a:rPr lang="fa-IR" sz="2800" dirty="0">
                <a:solidFill>
                  <a:srgbClr val="C00000"/>
                </a:solidFill>
                <a:cs typeface="Homa" pitchFamily="2" charset="-78"/>
              </a:rPr>
              <a:t>، </a:t>
            </a:r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ج5</a:t>
            </a:r>
            <a:r>
              <a:rPr lang="fa-IR" sz="2800" dirty="0">
                <a:solidFill>
                  <a:srgbClr val="C00000"/>
                </a:solidFill>
                <a:cs typeface="Homa" pitchFamily="2" charset="-78"/>
              </a:rPr>
              <a:t>،</a:t>
            </a:r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 ص2317، كِتَاب الِاسْتِئْذَانِ، بَاب من نَاجَى بين يَدَيْ الناس</a:t>
            </a:r>
            <a:endParaRPr lang="en-US" sz="2800" dirty="0">
              <a:solidFill>
                <a:srgbClr val="C00000"/>
              </a:solidFill>
              <a:cs typeface="Homa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5357826"/>
            <a:ext cx="7572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صحيح البخاري</a:t>
            </a:r>
            <a:r>
              <a:rPr lang="fa-IR" sz="2800" dirty="0">
                <a:solidFill>
                  <a:srgbClr val="C00000"/>
                </a:solidFill>
                <a:cs typeface="Homa" pitchFamily="2" charset="-78"/>
              </a:rPr>
              <a:t>، </a:t>
            </a:r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ج3، ص1360،  كتاب فضائل الصحاب</a:t>
            </a:r>
            <a:r>
              <a:rPr lang="fa-IR" sz="2800" dirty="0">
                <a:solidFill>
                  <a:srgbClr val="C00000"/>
                </a:solidFill>
                <a:cs typeface="Homa" pitchFamily="2" charset="-78"/>
              </a:rPr>
              <a:t>ه</a:t>
            </a:r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 ، بَاب مَنَاقِبِ قَرَابَ</a:t>
            </a:r>
            <a:r>
              <a:rPr lang="fa-IR" sz="2800" dirty="0">
                <a:solidFill>
                  <a:srgbClr val="C00000"/>
                </a:solidFill>
                <a:cs typeface="Homa" pitchFamily="2" charset="-78"/>
              </a:rPr>
              <a:t>ه</a:t>
            </a:r>
            <a:r>
              <a:rPr lang="ar-SA" sz="2800" dirty="0">
                <a:solidFill>
                  <a:srgbClr val="C00000"/>
                </a:solidFill>
                <a:cs typeface="Homa" pitchFamily="2" charset="-78"/>
              </a:rPr>
              <a:t> رسول اللَّهِ</a:t>
            </a:r>
            <a:endParaRPr lang="en-US" sz="2800" dirty="0">
              <a:solidFill>
                <a:srgbClr val="C00000"/>
              </a:solidFill>
              <a:cs typeface="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1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60648"/>
            <a:ext cx="8429684" cy="648072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endParaRPr lang="fa-IR" sz="1200" b="1" dirty="0">
              <a:cs typeface="Taher" pitchFamily="2" charset="-78"/>
            </a:endParaRPr>
          </a:p>
          <a:p>
            <a:pPr marL="360000" algn="justLow" rtl="1">
              <a:spcBef>
                <a:spcPts val="100"/>
              </a:spcBef>
              <a:buFont typeface="Wingdings" pitchFamily="2" charset="2"/>
              <a:buChar char="v"/>
            </a:pPr>
            <a:r>
              <a:rPr lang="en-US" sz="3600" b="1" dirty="0">
                <a:cs typeface="Taher" pitchFamily="2" charset="-78"/>
              </a:rPr>
              <a:t> </a:t>
            </a:r>
            <a:r>
              <a:rPr lang="ar-LB" sz="3600" b="1" dirty="0">
                <a:cs typeface="Taher" pitchFamily="2" charset="-78"/>
              </a:rPr>
              <a:t>وعن الن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عمان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 بن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 ب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شير</a:t>
            </a:r>
            <a:r>
              <a:rPr lang="fa-IR" sz="3600" b="1" dirty="0">
                <a:cs typeface="Taher" pitchFamily="2" charset="-78"/>
              </a:rPr>
              <a:t>ٍ</a:t>
            </a:r>
            <a:r>
              <a:rPr lang="ar-LB" sz="3600" b="1" dirty="0">
                <a:cs typeface="Taher" pitchFamily="2" charset="-78"/>
              </a:rPr>
              <a:t> قال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است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أذن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أبو بكر</a:t>
            </a:r>
            <a:r>
              <a:rPr lang="fa-IR" sz="3600" b="1" dirty="0">
                <a:cs typeface="Taher" pitchFamily="2" charset="-78"/>
              </a:rPr>
              <a:t>ٍ</a:t>
            </a:r>
            <a:r>
              <a:rPr lang="ar-LB" sz="3600" b="1" dirty="0">
                <a:cs typeface="Taher" pitchFamily="2" charset="-78"/>
              </a:rPr>
              <a:t> 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ى رسول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 الله</a:t>
            </a:r>
            <a:r>
              <a:rPr lang="ar-LB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LB" sz="3600" b="1" dirty="0">
                <a:cs typeface="Taher" pitchFamily="2" charset="-78"/>
              </a:rPr>
              <a:t>فس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صوت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عائشة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عاليا</a:t>
            </a:r>
            <a:r>
              <a:rPr lang="fa-IR" sz="3600" b="1" dirty="0">
                <a:cs typeface="Taher" pitchFamily="2" charset="-78"/>
              </a:rPr>
              <a:t>ً</a:t>
            </a:r>
            <a:r>
              <a:rPr lang="ar-LB" sz="3600" b="1" dirty="0">
                <a:cs typeface="Taher" pitchFamily="2" charset="-78"/>
              </a:rPr>
              <a:t> وهي تقول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 والله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 لقد ع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ر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فت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 أن</a:t>
            </a:r>
            <a:r>
              <a:rPr lang="fa-IR" sz="3600" b="1" dirty="0">
                <a:cs typeface="Taher" pitchFamily="2" charset="-78"/>
              </a:rPr>
              <a:t>َّ</a:t>
            </a:r>
            <a:r>
              <a:rPr lang="ar-LB" sz="3600" b="1" dirty="0">
                <a:cs typeface="Taher" pitchFamily="2" charset="-78"/>
              </a:rPr>
              <a:t> عليا</a:t>
            </a:r>
            <a:r>
              <a:rPr lang="fa-IR" sz="3600" b="1" dirty="0">
                <a:cs typeface="Taher" pitchFamily="2" charset="-78"/>
              </a:rPr>
              <a:t>ً</a:t>
            </a:r>
            <a:r>
              <a:rPr lang="ar-LB" sz="3600" b="1" dirty="0">
                <a:cs typeface="Taher" pitchFamily="2" charset="-78"/>
              </a:rPr>
              <a:t> وفاطمة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أحب</a:t>
            </a:r>
            <a:r>
              <a:rPr lang="fa-IR" sz="3600" b="1" dirty="0">
                <a:cs typeface="Taher" pitchFamily="2" charset="-78"/>
              </a:rPr>
              <a:t>ُّ</a:t>
            </a:r>
            <a:r>
              <a:rPr lang="ar-LB" sz="3600" b="1" dirty="0">
                <a:cs typeface="Taher" pitchFamily="2" charset="-78"/>
              </a:rPr>
              <a:t> إليك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 من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LB" sz="3600" b="1" dirty="0">
                <a:cs typeface="Taher" pitchFamily="2" charset="-78"/>
              </a:rPr>
              <a:t>ي وم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ن أبي </a:t>
            </a:r>
            <a:r>
              <a:rPr lang="fa-IR" sz="3600" b="1" dirty="0">
                <a:cs typeface="Taher" pitchFamily="2" charset="-78"/>
              </a:rPr>
              <a:t>مَ</a:t>
            </a:r>
            <a:r>
              <a:rPr lang="ar-LB" sz="3600" b="1" dirty="0">
                <a:cs typeface="Taher" pitchFamily="2" charset="-78"/>
              </a:rPr>
              <a:t>ر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LB" sz="3600" b="1" dirty="0">
                <a:cs typeface="Taher" pitchFamily="2" charset="-78"/>
              </a:rPr>
              <a:t>تين أو ثلاثا ... ر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LB" sz="3600" b="1" dirty="0">
                <a:cs typeface="Taher" pitchFamily="2" charset="-78"/>
              </a:rPr>
              <a:t>واه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 أحمد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 ورجال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ه رجال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LB" sz="3600" b="1" dirty="0">
                <a:cs typeface="Taher" pitchFamily="2" charset="-78"/>
              </a:rPr>
              <a:t> الصحيح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LB" sz="3600" b="1" dirty="0">
                <a:cs typeface="Taher" pitchFamily="2" charset="-78"/>
              </a:rPr>
              <a:t> </a:t>
            </a:r>
            <a:endParaRPr lang="fa-IR" sz="3600" b="1" dirty="0">
              <a:cs typeface="Taher" pitchFamily="2" charset="-78"/>
            </a:endParaRPr>
          </a:p>
          <a:p>
            <a:pPr marL="0" indent="0" algn="justLow" rtl="1">
              <a:buNone/>
            </a:pPr>
            <a:endParaRPr lang="fa-IR" sz="3600" b="1" dirty="0">
              <a:cs typeface="Taher" pitchFamily="2" charset="-78"/>
            </a:endParaRPr>
          </a:p>
          <a:p>
            <a:pPr algn="justLow" rtl="1"/>
            <a:endParaRPr lang="fa-IR" sz="400" b="1" dirty="0">
              <a:cs typeface="Taher" pitchFamily="2" charset="-78"/>
            </a:endParaRPr>
          </a:p>
          <a:p>
            <a:pPr algn="justLow" rtl="1"/>
            <a:endParaRPr lang="fa-IR" sz="400" b="1" dirty="0">
              <a:cs typeface="Taher" pitchFamily="2" charset="-78"/>
            </a:endParaRPr>
          </a:p>
          <a:p>
            <a:pPr algn="justLow" rtl="1"/>
            <a:endParaRPr lang="fa-IR" sz="400" b="1" dirty="0">
              <a:cs typeface="Taher" pitchFamily="2" charset="-78"/>
            </a:endParaRPr>
          </a:p>
          <a:p>
            <a:pPr algn="justLow" rtl="1"/>
            <a:endParaRPr lang="fa-IR" sz="400" b="1" dirty="0">
              <a:cs typeface="Taher" pitchFamily="2" charset="-78"/>
            </a:endParaRPr>
          </a:p>
          <a:p>
            <a:pPr marL="360000" algn="justLow" rtl="1">
              <a:spcBef>
                <a:spcPts val="1500"/>
              </a:spcBef>
              <a:buFont typeface="Wingdings" pitchFamily="2" charset="2"/>
              <a:buChar char="v"/>
            </a:pPr>
            <a:r>
              <a:rPr lang="en-US" sz="3600" b="1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ور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وى الطبراني برجال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الص</a:t>
            </a:r>
            <a:r>
              <a:rPr lang="fa-IR" sz="3600" b="1" dirty="0">
                <a:cs typeface="Taher" pitchFamily="2" charset="-78"/>
              </a:rPr>
              <a:t>ّ</a:t>
            </a:r>
            <a:r>
              <a:rPr lang="ar-SA" sz="3600" b="1" dirty="0">
                <a:cs typeface="Taher" pitchFamily="2" charset="-78"/>
              </a:rPr>
              <a:t>حيح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عن عائشة</a:t>
            </a:r>
            <a:r>
              <a:rPr lang="fa-IR" sz="3600" b="1" dirty="0">
                <a:cs typeface="Taher" pitchFamily="2" charset="-78"/>
              </a:rPr>
              <a:t>َ،</a:t>
            </a:r>
            <a:r>
              <a:rPr lang="ar-SA" sz="3600" b="1" dirty="0">
                <a:cs typeface="Taher" pitchFamily="2" charset="-78"/>
              </a:rPr>
              <a:t> قالت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: ما رأيت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أفضل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م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ْ</a:t>
            </a:r>
            <a:r>
              <a:rPr lang="ar-SA" sz="3600" b="1" dirty="0">
                <a:cs typeface="Taher" pitchFamily="2" charset="-78"/>
              </a:rPr>
              <a:t> فاطمة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غير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 أبيها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endParaRPr lang="en-US" sz="3600" dirty="0">
              <a:cs typeface="Tahe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285992"/>
            <a:ext cx="38884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fa-IR" sz="2400" dirty="0">
                <a:cs typeface="Homa" pitchFamily="2" charset="-78"/>
              </a:rPr>
              <a:t>مجمع الزوائد هيثمي </a:t>
            </a:r>
            <a:r>
              <a:rPr lang="ar-SA" sz="2400" dirty="0">
                <a:cs typeface="Homa" pitchFamily="2" charset="-78"/>
              </a:rPr>
              <a:t>ج </a:t>
            </a:r>
            <a:r>
              <a:rPr lang="fa-IR" sz="2400" dirty="0">
                <a:cs typeface="Homa" pitchFamily="2" charset="-78"/>
              </a:rPr>
              <a:t>9</a:t>
            </a:r>
            <a:r>
              <a:rPr lang="ar-SA" sz="2400" dirty="0">
                <a:cs typeface="Homa" pitchFamily="2" charset="-78"/>
              </a:rPr>
              <a:t>   ص </a:t>
            </a:r>
            <a:r>
              <a:rPr lang="fa-IR" sz="2400" dirty="0">
                <a:cs typeface="Homa" pitchFamily="2" charset="-78"/>
              </a:rPr>
              <a:t>201</a:t>
            </a:r>
            <a:endParaRPr lang="en-US" sz="2400" dirty="0">
              <a:cs typeface="Hom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5143512"/>
            <a:ext cx="39290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400" dirty="0">
                <a:cs typeface="Homa" pitchFamily="2" charset="-78"/>
              </a:rPr>
              <a:t>سبل الهدى والرشاد</a:t>
            </a:r>
            <a:r>
              <a:rPr lang="fa-IR" sz="2400" dirty="0">
                <a:cs typeface="Homa" pitchFamily="2" charset="-78"/>
              </a:rPr>
              <a:t>،</a:t>
            </a:r>
            <a:r>
              <a:rPr lang="ar-SA" sz="2400" dirty="0">
                <a:cs typeface="Homa" pitchFamily="2" charset="-78"/>
              </a:rPr>
              <a:t> ج11</a:t>
            </a:r>
            <a:r>
              <a:rPr lang="fa-IR" sz="2400" dirty="0">
                <a:cs typeface="Homa" pitchFamily="2" charset="-78"/>
              </a:rPr>
              <a:t>،</a:t>
            </a:r>
            <a:r>
              <a:rPr lang="ar-SA" sz="2400" dirty="0">
                <a:cs typeface="Homa" pitchFamily="2" charset="-78"/>
              </a:rPr>
              <a:t> ص46</a:t>
            </a:r>
            <a:endParaRPr lang="en-US" sz="2400" dirty="0">
              <a:cs typeface="Homa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48896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912768" cy="175034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</a:rPr>
              <a:t>خشم فاطمه </a:t>
            </a:r>
            <a:r>
              <a:rPr lang="fa-IR" sz="5400" b="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  <a:t> سلام الله علیها </a:t>
            </a:r>
            <a:br>
              <a:rPr lang="fa-IR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</a:br>
            <a:r>
              <a:rPr lang="fa-IR" sz="54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  <a:t>خشم رسول خدا</a:t>
            </a:r>
            <a:r>
              <a:rPr lang="fa-IR" sz="5400" b="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Yagut" pitchFamily="2" charset="-78"/>
                <a:sym typeface="Roumouz"/>
              </a:rPr>
              <a:t> صلی الله علیه و آله </a:t>
            </a:r>
            <a:endParaRPr lang="en-US" sz="5400" b="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Yagut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7854"/>
            <a:ext cx="5472608" cy="3854297"/>
          </a:xfrm>
          <a:prstGeom prst="rect">
            <a:avLst/>
          </a:prstGeom>
          <a:ln w="228600" cap="sq" cmpd="thickThin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823224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2761764"/>
            <a:ext cx="340990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SA" sz="2800" dirty="0">
                <a:cs typeface="Homa" pitchFamily="2" charset="-78"/>
              </a:rPr>
              <a:t>المعجم الكبير، ج1، ص108</a:t>
            </a:r>
            <a:endParaRPr lang="en-US" sz="2800" dirty="0">
              <a:cs typeface="Homa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1520" y="3429000"/>
            <a:ext cx="79928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520" y="5085184"/>
            <a:ext cx="79928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4479503"/>
            <a:ext cx="33123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400" dirty="0">
                <a:cs typeface="Homa" pitchFamily="2" charset="-78"/>
              </a:rPr>
              <a:t>المستدرك، ج3، ص167</a:t>
            </a:r>
            <a:endParaRPr lang="en-US" sz="2400" dirty="0">
              <a:cs typeface="Hom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6021288"/>
            <a:ext cx="34259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 rtl="1"/>
            <a:r>
              <a:rPr lang="ar-SA" sz="2800" dirty="0">
                <a:cs typeface="Homa" pitchFamily="2" charset="-78"/>
              </a:rPr>
              <a:t>مجمع الزوائد، ج9، ص203</a:t>
            </a:r>
            <a:endParaRPr lang="en-US" sz="2800" dirty="0">
              <a:cs typeface="Homa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392446" cy="648072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endParaRPr lang="fa-IR" sz="7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3600" b="1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عن جَعْفَرِ بن مُحَمَّدٍ عن أبيه عن عَلِيِّ بن الْحُسَيْنِ عَنِ الْحُسَيْنِ بن عَلِيٍّ رضي اللَّهُ عنه عن عَلِيٍّ رضي اللَّهُ عنه قال قال رسول اللَّهِ</a:t>
            </a:r>
            <a:r>
              <a:rPr lang="ar-SA" sz="3600" dirty="0">
                <a:cs typeface="Taher" pitchFamily="2" charset="-78"/>
              </a:rPr>
              <a:t> </a:t>
            </a:r>
            <a:r>
              <a:rPr lang="ar-SA" sz="36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3600" b="1" dirty="0">
                <a:cs typeface="Taher" pitchFamily="2" charset="-78"/>
              </a:rPr>
              <a:t> لِفَاطِمَةَ رضي اللَّهُ عنها أن اللَّهَ يَغْضِبُ لِغَضَبِكِ وَيَرْضَى لِرَضَاك</a:t>
            </a:r>
            <a:endParaRPr lang="fa-IR" sz="3600" b="1" dirty="0">
              <a:cs typeface="Taher" pitchFamily="2" charset="-78"/>
            </a:endParaRPr>
          </a:p>
          <a:p>
            <a:pPr algn="justLow" rtl="1"/>
            <a:endParaRPr lang="fa-IR" sz="3200" b="1" dirty="0">
              <a:cs typeface="Taher" pitchFamily="2" charset="-78"/>
            </a:endParaRPr>
          </a:p>
          <a:p>
            <a:pPr algn="justLow" rtl="1"/>
            <a:endParaRPr lang="fa-IR" sz="28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3600" b="1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هذا حديث</a:t>
            </a:r>
            <a:r>
              <a:rPr lang="fa-IR" sz="3600" b="1" dirty="0">
                <a:cs typeface="Taher" pitchFamily="2" charset="-78"/>
              </a:rPr>
              <a:t>ٌ</a:t>
            </a:r>
            <a:r>
              <a:rPr lang="ar-SA" sz="3600" b="1" dirty="0">
                <a:cs typeface="Taher" pitchFamily="2" charset="-78"/>
              </a:rPr>
              <a:t> صحيح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الإسناد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 و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ل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م ي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خر</a:t>
            </a:r>
            <a:r>
              <a:rPr lang="fa-IR" sz="3600" b="1" dirty="0">
                <a:cs typeface="Taher" pitchFamily="2" charset="-78"/>
              </a:rPr>
              <a:t>ِ</a:t>
            </a:r>
            <a:r>
              <a:rPr lang="ar-SA" sz="3600" b="1" dirty="0">
                <a:cs typeface="Taher" pitchFamily="2" charset="-78"/>
              </a:rPr>
              <a:t>جاه</a:t>
            </a:r>
            <a:r>
              <a:rPr lang="fa-IR" sz="3600" b="1" dirty="0">
                <a:cs typeface="Taher" pitchFamily="2" charset="-78"/>
              </a:rPr>
              <a:t>ُ</a:t>
            </a:r>
          </a:p>
          <a:p>
            <a:pPr algn="justLow" rtl="1"/>
            <a:endParaRPr lang="fa-IR" sz="3600" b="1" dirty="0">
              <a:cs typeface="Taher" pitchFamily="2" charset="-78"/>
            </a:endParaRPr>
          </a:p>
          <a:p>
            <a:pPr algn="justLow" rtl="1"/>
            <a:endParaRPr lang="fa-IR" sz="14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3600" b="1" dirty="0">
                <a:cs typeface="Taher" pitchFamily="2" charset="-78"/>
              </a:rPr>
              <a:t> </a:t>
            </a:r>
            <a:r>
              <a:rPr lang="ar-SA" sz="3600" b="1" dirty="0">
                <a:cs typeface="Taher" pitchFamily="2" charset="-78"/>
              </a:rPr>
              <a:t>رواه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الطبراني وإسناد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ه</a:t>
            </a:r>
            <a:r>
              <a:rPr lang="fa-IR" sz="3600" b="1" dirty="0">
                <a:cs typeface="Taher" pitchFamily="2" charset="-78"/>
              </a:rPr>
              <a:t>ُ</a:t>
            </a:r>
            <a:r>
              <a:rPr lang="ar-SA" sz="3600" b="1" dirty="0">
                <a:cs typeface="Taher" pitchFamily="2" charset="-78"/>
              </a:rPr>
              <a:t> ح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س</a:t>
            </a:r>
            <a:r>
              <a:rPr lang="fa-IR" sz="3600" b="1" dirty="0">
                <a:cs typeface="Taher" pitchFamily="2" charset="-78"/>
              </a:rPr>
              <a:t>َ</a:t>
            </a:r>
            <a:r>
              <a:rPr lang="ar-SA" sz="3600" b="1" dirty="0">
                <a:cs typeface="Taher" pitchFamily="2" charset="-78"/>
              </a:rPr>
              <a:t>ن</a:t>
            </a:r>
            <a:r>
              <a:rPr lang="fa-IR" sz="3600" b="1" dirty="0">
                <a:cs typeface="Taher" pitchFamily="2" charset="-78"/>
              </a:rPr>
              <a:t>ٌ</a:t>
            </a:r>
            <a:r>
              <a:rPr lang="ar-SA" sz="3600" b="1" dirty="0">
                <a:cs typeface="Taher" pitchFamily="2" charset="-78"/>
              </a:rPr>
              <a:t>.</a:t>
            </a:r>
            <a:endParaRPr lang="fa-IR" sz="3600" b="1" dirty="0">
              <a:cs typeface="Tahe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2214554"/>
            <a:ext cx="35110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800" dirty="0">
                <a:cs typeface="Homa" pitchFamily="2" charset="-78"/>
              </a:rPr>
              <a:t>المعجم الكبير، ج1، ص108</a:t>
            </a:r>
            <a:endParaRPr lang="en-US" sz="2800" dirty="0">
              <a:cs typeface="Hom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3857628"/>
            <a:ext cx="356059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 rtl="1"/>
            <a:r>
              <a:rPr lang="ar-SA" sz="3200" dirty="0">
                <a:cs typeface="Homa" pitchFamily="2" charset="-78"/>
              </a:rPr>
              <a:t>المستدرك، ج3، ص167</a:t>
            </a:r>
            <a:endParaRPr lang="en-US" sz="3200" dirty="0">
              <a:cs typeface="Homa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82" y="5429264"/>
            <a:ext cx="35377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800" dirty="0">
                <a:cs typeface="Homa" pitchFamily="2" charset="-78"/>
              </a:rPr>
              <a:t>مجمع الزوائد، ج9، ص203</a:t>
            </a:r>
            <a:endParaRPr lang="en-US" sz="2800" dirty="0">
              <a:cs typeface="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13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103844" cy="633670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endParaRPr lang="fa-IR" sz="900" b="1" dirty="0">
              <a:cs typeface="Taher" pitchFamily="2" charset="-78"/>
            </a:endParaRPr>
          </a:p>
          <a:p>
            <a:pPr algn="justLow" rtl="1">
              <a:buSzPct val="85000"/>
              <a:buFont typeface="Wingdings" pitchFamily="2" charset="2"/>
              <a:buChar char="v"/>
            </a:pPr>
            <a:r>
              <a:rPr lang="fa-IR" sz="4400" b="1" dirty="0">
                <a:cs typeface="Taher" pitchFamily="2" charset="-78"/>
              </a:rPr>
              <a:t> </a:t>
            </a:r>
            <a:r>
              <a:rPr lang="ar-SA" sz="4400" b="1" dirty="0">
                <a:cs typeface="Taher" pitchFamily="2" charset="-78"/>
              </a:rPr>
              <a:t>عن الْمِسْوَرِ بن مَخْرَمَةَ أَنَّ رَسُولَ اللَّهِ</a:t>
            </a:r>
            <a:r>
              <a:rPr lang="ar-SA" sz="44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4400" b="1" dirty="0">
                <a:cs typeface="Taher" pitchFamily="2" charset="-78"/>
              </a:rPr>
              <a:t> قال فَاطِمَةُ بَضْعَةٌ مِنِّي فَمَنْ أَغْضَبَهَا أَغْضَبَنِي</a:t>
            </a:r>
            <a:endParaRPr lang="fa-IR" sz="4400" b="1" dirty="0">
              <a:cs typeface="Taher" pitchFamily="2" charset="-78"/>
            </a:endParaRPr>
          </a:p>
          <a:p>
            <a:pPr algn="justLow" rtl="1"/>
            <a:endParaRPr lang="fa-IR" sz="36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5400" b="1" dirty="0">
                <a:cs typeface="Taher" pitchFamily="2" charset="-78"/>
              </a:rPr>
              <a:t> </a:t>
            </a:r>
            <a:r>
              <a:rPr lang="fa-IR" sz="4800" b="1" dirty="0">
                <a:cs typeface="Taher" pitchFamily="2" charset="-78"/>
              </a:rPr>
              <a:t>فاطمه پاره تن من است، هر كس او را ناراحت كند، مرا ناراحت كرده است</a:t>
            </a:r>
            <a:endParaRPr lang="en-US" sz="5400" b="1" dirty="0">
              <a:cs typeface="Taher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000240"/>
            <a:ext cx="84296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800" dirty="0">
                <a:cs typeface="Homa" pitchFamily="2" charset="-78"/>
              </a:rPr>
              <a:t>صحيح البخاري، ج3، ص1361، ح3510، كتاب فضائل الصحابه، بَاب مَنَاقِبِ قَرَابَه رسول اللَّهِ.</a:t>
            </a:r>
          </a:p>
        </p:txBody>
      </p:sp>
    </p:spTree>
    <p:extLst>
      <p:ext uri="{BB962C8B-B14F-4D97-AF65-F5344CB8AC3E}">
        <p14:creationId xmlns:p14="http://schemas.microsoft.com/office/powerpoint/2010/main" val="328631773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60648"/>
            <a:ext cx="8501122" cy="633670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>
              <a:buSzPct val="85000"/>
              <a:buFont typeface="Wingdings" pitchFamily="2" charset="2"/>
              <a:buChar char="v"/>
            </a:pPr>
            <a:r>
              <a:rPr lang="fa-IR" sz="4000" b="1" dirty="0">
                <a:cs typeface="Taher" pitchFamily="2" charset="-78"/>
              </a:rPr>
              <a:t> </a:t>
            </a:r>
            <a:r>
              <a:rPr lang="ar-SA" sz="4000" b="1" dirty="0">
                <a:cs typeface="Taher" pitchFamily="2" charset="-78"/>
              </a:rPr>
              <a:t>عن الْمِسْوَرِ بن مَخْرَمَةَ قال قال رسول اللَّهِ</a:t>
            </a:r>
            <a:r>
              <a:rPr lang="ar-SA" sz="4000" dirty="0">
                <a:cs typeface="Taher" pitchFamily="2" charset="-78"/>
                <a:sym typeface="Roumouz"/>
              </a:rPr>
              <a:t> صلی الله علیه و آله </a:t>
            </a:r>
            <a:r>
              <a:rPr lang="ar-SA" sz="4000" b="1" dirty="0">
                <a:cs typeface="Taher" pitchFamily="2" charset="-78"/>
              </a:rPr>
              <a:t> إنما فَاطِمَةُ بَضْعَةٌ مِنِّي يُؤْذِينِي ما آذَاهَا.</a:t>
            </a:r>
            <a:endParaRPr lang="fa-IR" sz="40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endParaRPr lang="fa-IR" sz="40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endParaRPr lang="fa-IR" sz="40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endParaRPr lang="fa-IR" sz="4000" b="1" dirty="0">
              <a:cs typeface="Taher" pitchFamily="2" charset="-78"/>
            </a:endParaRPr>
          </a:p>
          <a:p>
            <a:pPr algn="justLow" rtl="1">
              <a:buFont typeface="Wingdings" pitchFamily="2" charset="2"/>
              <a:buChar char="v"/>
            </a:pPr>
            <a:r>
              <a:rPr lang="fa-IR" sz="4800" b="1" dirty="0">
                <a:cs typeface="Taher" pitchFamily="2" charset="-78"/>
              </a:rPr>
              <a:t>فاطمه پاره تن من است، هر چيزي او را اذيت كند مرا اذيت كرده است</a:t>
            </a:r>
          </a:p>
        </p:txBody>
      </p:sp>
      <p:sp>
        <p:nvSpPr>
          <p:cNvPr id="10" name="Oval 9"/>
          <p:cNvSpPr/>
          <p:nvPr/>
        </p:nvSpPr>
        <p:spPr>
          <a:xfrm>
            <a:off x="8100392" y="5661248"/>
            <a:ext cx="648072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000240"/>
            <a:ext cx="84296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SA" sz="2800" dirty="0">
                <a:cs typeface="Homa" pitchFamily="2" charset="-78"/>
              </a:rPr>
              <a:t>صحيح مسلم، ج4، ص1903، ح2449، كِتَاب فَضَائِلِ الصَّحَابَه، بَاب فَضَائِلِ فَاطِمَه بِنْتِ النبي</a:t>
            </a:r>
          </a:p>
        </p:txBody>
      </p:sp>
    </p:spTree>
    <p:extLst>
      <p:ext uri="{BB962C8B-B14F-4D97-AF65-F5344CB8AC3E}">
        <p14:creationId xmlns:p14="http://schemas.microsoft.com/office/powerpoint/2010/main" val="4072230899"/>
      </p:ext>
    </p:extLst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Custom 1">
      <a:dk1>
        <a:srgbClr val="040404"/>
      </a:dk1>
      <a:lt1>
        <a:sysClr val="window" lastClr="FFFFFF"/>
      </a:lt1>
      <a:dk2>
        <a:srgbClr val="7598D9"/>
      </a:dk2>
      <a:lt2>
        <a:srgbClr val="FFF39D"/>
      </a:lt2>
      <a:accent1>
        <a:srgbClr val="C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C00000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40404"/>
    </a:dk1>
    <a:lt1>
      <a:sysClr val="window" lastClr="FFFFFF"/>
    </a:lt1>
    <a:dk2>
      <a:srgbClr val="7598D9"/>
    </a:dk2>
    <a:lt2>
      <a:srgbClr val="FFF39D"/>
    </a:lt2>
    <a:accent1>
      <a:srgbClr val="C0000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C00000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40404"/>
    </a:dk1>
    <a:lt1>
      <a:sysClr val="window" lastClr="FFFFFF"/>
    </a:lt1>
    <a:dk2>
      <a:srgbClr val="7598D9"/>
    </a:dk2>
    <a:lt2>
      <a:srgbClr val="FFF39D"/>
    </a:lt2>
    <a:accent1>
      <a:srgbClr val="C0000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C00000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40404"/>
    </a:dk1>
    <a:lt1>
      <a:sysClr val="window" lastClr="FFFFFF"/>
    </a:lt1>
    <a:dk2>
      <a:srgbClr val="7598D9"/>
    </a:dk2>
    <a:lt2>
      <a:srgbClr val="FFF39D"/>
    </a:lt2>
    <a:accent1>
      <a:srgbClr val="C0000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C00000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40404"/>
    </a:dk1>
    <a:lt1>
      <a:sysClr val="window" lastClr="FFFFFF"/>
    </a:lt1>
    <a:dk2>
      <a:srgbClr val="7598D9"/>
    </a:dk2>
    <a:lt2>
      <a:srgbClr val="FFF39D"/>
    </a:lt2>
    <a:accent1>
      <a:srgbClr val="C00000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C00000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1135</Words>
  <Application>Microsoft Office PowerPoint</Application>
  <PresentationFormat>نمایش روی صفحه (4:3)</PresentationFormat>
  <Paragraphs>84</Paragraphs>
  <Slides>17</Slides>
  <Notes>1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17</vt:i4>
      </vt:variant>
    </vt:vector>
  </HeadingPairs>
  <TitlesOfParts>
    <vt:vector size="18" baseType="lpstr">
      <vt:lpstr>Oriel</vt:lpstr>
      <vt:lpstr>ارائه PowerPoint</vt:lpstr>
      <vt:lpstr>صديقة شهيدة سلام الله علیها سند حقانيت شيعه</vt:lpstr>
      <vt:lpstr>ارائه PowerPoint</vt:lpstr>
      <vt:lpstr>مقام و منزلت صديقه شهيده از ديدگاه رسول‌خدا صلی الله علیه و آله </vt:lpstr>
      <vt:lpstr>ارائه PowerPoint</vt:lpstr>
      <vt:lpstr>خشم فاطمه  سلام الله علیها  خشم رسول خدا صلی الله علیه و آله </vt:lpstr>
      <vt:lpstr>ارائه PowerPoint</vt:lpstr>
      <vt:lpstr>ارائه PowerPoint</vt:lpstr>
      <vt:lpstr>ارائه PowerPoint</vt:lpstr>
      <vt:lpstr>حكم به خشم آوردن فاطمه سلام الله علیها  از ديدگاه علماي اهل سنت</vt:lpstr>
      <vt:lpstr>ارائه PowerPoint</vt:lpstr>
      <vt:lpstr>ارائه PowerPoint</vt:lpstr>
      <vt:lpstr>فاطمه  سلام الله علیها  تا آخر عمر  بر ابوبكر و عمر غضبناك بود</vt:lpstr>
      <vt:lpstr>ارائه PowerPoint</vt:lpstr>
      <vt:lpstr>ارائه PowerPoint</vt:lpstr>
      <vt:lpstr>ارائه PowerPoint</vt:lpstr>
      <vt:lpstr>پاسخ  با پیروان مکتب عامه!</vt:lpstr>
    </vt:vector>
  </TitlesOfParts>
  <Company>ARYAN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yazdani</dc:creator>
  <cp:lastModifiedBy>Administrator</cp:lastModifiedBy>
  <cp:revision>88</cp:revision>
  <dcterms:created xsi:type="dcterms:W3CDTF">2010-11-14T12:29:08Z</dcterms:created>
  <dcterms:modified xsi:type="dcterms:W3CDTF">2018-01-31T09:51:35Z</dcterms:modified>
</cp:coreProperties>
</file>