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60" r:id="rId4"/>
    <p:sldId id="258" r:id="rId5"/>
    <p:sldId id="259" r:id="rId6"/>
    <p:sldId id="263" r:id="rId7"/>
    <p:sldId id="262"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286" autoAdjust="0"/>
  </p:normalViewPr>
  <p:slideViewPr>
    <p:cSldViewPr>
      <p:cViewPr>
        <p:scale>
          <a:sx n="80" d="100"/>
          <a:sy n="80" d="100"/>
        </p:scale>
        <p:origin x="-8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920E5FE-83D2-4288-B4E3-F93FC98FDB40}" type="datetimeFigureOut">
              <a:rPr lang="fa-IR" smtClean="0"/>
              <a:t>1441/04/23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202808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920E5FE-83D2-4288-B4E3-F93FC98FDB40}" type="datetimeFigureOut">
              <a:rPr lang="fa-IR" smtClean="0"/>
              <a:t>1441/04/23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16133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920E5FE-83D2-4288-B4E3-F93FC98FDB40}" type="datetimeFigureOut">
              <a:rPr lang="fa-IR" smtClean="0"/>
              <a:t>1441/04/23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195312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920E5FE-83D2-4288-B4E3-F93FC98FDB40}" type="datetimeFigureOut">
              <a:rPr lang="fa-IR" smtClean="0"/>
              <a:t>1441/04/23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92018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20E5FE-83D2-4288-B4E3-F93FC98FDB40}" type="datetimeFigureOut">
              <a:rPr lang="fa-IR" smtClean="0"/>
              <a:t>1441/04/23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310850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920E5FE-83D2-4288-B4E3-F93FC98FDB40}" type="datetimeFigureOut">
              <a:rPr lang="fa-IR" smtClean="0"/>
              <a:t>1441/04/23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356656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920E5FE-83D2-4288-B4E3-F93FC98FDB40}" type="datetimeFigureOut">
              <a:rPr lang="fa-IR" smtClean="0"/>
              <a:t>1441/04/23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2109756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920E5FE-83D2-4288-B4E3-F93FC98FDB40}" type="datetimeFigureOut">
              <a:rPr lang="fa-IR" smtClean="0"/>
              <a:t>1441/04/23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247918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0E5FE-83D2-4288-B4E3-F93FC98FDB40}" type="datetimeFigureOut">
              <a:rPr lang="fa-IR" smtClean="0"/>
              <a:t>1441/04/23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4248803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0E5FE-83D2-4288-B4E3-F93FC98FDB40}" type="datetimeFigureOut">
              <a:rPr lang="fa-IR" smtClean="0"/>
              <a:t>1441/04/23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421904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0E5FE-83D2-4288-B4E3-F93FC98FDB40}" type="datetimeFigureOut">
              <a:rPr lang="fa-IR" smtClean="0"/>
              <a:t>1441/04/23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5427F96-19FC-4079-B774-749A7A021AC5}" type="slidenum">
              <a:rPr lang="fa-IR" smtClean="0"/>
              <a:t>‹#›</a:t>
            </a:fld>
            <a:endParaRPr lang="fa-IR"/>
          </a:p>
        </p:txBody>
      </p:sp>
    </p:spTree>
    <p:extLst>
      <p:ext uri="{BB962C8B-B14F-4D97-AF65-F5344CB8AC3E}">
        <p14:creationId xmlns:p14="http://schemas.microsoft.com/office/powerpoint/2010/main" val="397684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20E5FE-83D2-4288-B4E3-F93FC98FDB40}" type="datetimeFigureOut">
              <a:rPr lang="fa-IR" smtClean="0"/>
              <a:t>1441/04/23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427F96-19FC-4079-B774-749A7A021AC5}" type="slidenum">
              <a:rPr lang="fa-IR" smtClean="0"/>
              <a:t>‹#›</a:t>
            </a:fld>
            <a:endParaRPr lang="fa-IR"/>
          </a:p>
        </p:txBody>
      </p:sp>
    </p:spTree>
    <p:extLst>
      <p:ext uri="{BB962C8B-B14F-4D97-AF65-F5344CB8AC3E}">
        <p14:creationId xmlns:p14="http://schemas.microsoft.com/office/powerpoint/2010/main" val="106740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62_1"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0_1" TargetMode="External"/><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78_3" TargetMode="External"/><Relationship Id="rId1" Type="http://schemas.openxmlformats.org/officeDocument/2006/relationships/slideLayout" Target="../slideLayouts/slideLayout1.xml"/><Relationship Id="rId5"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1_1" TargetMode="External"/><Relationship Id="rId4"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0_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1_4" TargetMode="External"/><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1_2" TargetMode="External"/><Relationship Id="rId1" Type="http://schemas.openxmlformats.org/officeDocument/2006/relationships/slideLayout" Target="../slideLayouts/slideLayout1.xml"/><Relationship Id="rId5"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3_1" TargetMode="External"/><Relationship Id="rId4"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2_1"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6_2" TargetMode="External"/><Relationship Id="rId7"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8_1" TargetMode="External"/><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6_1" TargetMode="External"/><Relationship Id="rId1" Type="http://schemas.openxmlformats.org/officeDocument/2006/relationships/slideLayout" Target="../slideLayouts/slideLayout1.xml"/><Relationship Id="rId6"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7_3" TargetMode="External"/><Relationship Id="rId5"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7_2" TargetMode="External"/><Relationship Id="rId4"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87_1"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5_1" TargetMode="External"/><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4_1" TargetMode="External"/><Relationship Id="rId1" Type="http://schemas.openxmlformats.org/officeDocument/2006/relationships/slideLayout" Target="../slideLayouts/slideLayout1.xml"/><Relationship Id="rId6"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5_4" TargetMode="External"/><Relationship Id="rId5"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5_3" TargetMode="External"/><Relationship Id="rId4"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5_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7_2" TargetMode="External"/><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57_1"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61_1" TargetMode="External"/><Relationship Id="rId2"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60_1" TargetMode="External"/><Relationship Id="rId1" Type="http://schemas.openxmlformats.org/officeDocument/2006/relationships/slideLayout" Target="../slideLayouts/slideLayout1.xml"/><Relationship Id="rId4" Type="http://schemas.openxmlformats.org/officeDocument/2006/relationships/hyperlink" Target="file:///E:\&#216;&#173;&#217;&#136;&#216;&#178;&#217;&#135;%20&#216;&#175;&#216;&#167;&#217;&#134;&#216;&#180;%20&#216;&#162;&#217;&#133;&#217;&#136;&#216;&#178;&#219;&#140;\&#216;&#170;&#217;&#136;&#217;&#132;&#219;&#140;&#216;&#175;%20&#217;&#133;&#216;&#173;&#216;&#170;&#217;&#136;&#216;&#167;\&#216;&#185;&#216;&#168;&#216;&#167;&#216;&#175;&#216;&#167;&#216;&#170;%20&#217;&#136;%20&#216;&#175;&#216;&#185;&#216;&#167;&#217;&#135;&#216;&#167;\13714-f-13970229-mafati-ol-janan-asan.htm#content_note_62_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a:bodyPr>
          <a:lstStyle/>
          <a:p>
            <a:r>
              <a:rPr lang="fa-IR" sz="4000" dirty="0" smtClean="0">
                <a:cs typeface="B Titr" pitchFamily="2" charset="-78"/>
              </a:rPr>
              <a:t>فضیلت شب و روز جمعه</a:t>
            </a:r>
            <a:endParaRPr lang="fa-IR" sz="4000" dirty="0">
              <a:cs typeface="B Titr" pitchFamily="2" charset="-78"/>
            </a:endParaRPr>
          </a:p>
        </p:txBody>
      </p:sp>
      <p:sp>
        <p:nvSpPr>
          <p:cNvPr id="3" name="Subtitle 2"/>
          <p:cNvSpPr>
            <a:spLocks noGrp="1"/>
          </p:cNvSpPr>
          <p:nvPr>
            <p:ph type="subTitle" idx="1"/>
          </p:nvPr>
        </p:nvSpPr>
        <p:spPr>
          <a:xfrm>
            <a:off x="381000" y="762000"/>
            <a:ext cx="8458200" cy="5334000"/>
          </a:xfrm>
        </p:spPr>
        <p:txBody>
          <a:bodyPr>
            <a:noAutofit/>
          </a:bodyPr>
          <a:lstStyle/>
          <a:p>
            <a:pPr marL="342900" indent="-342900" algn="r">
              <a:buFont typeface="Wingdings" pitchFamily="2" charset="2"/>
              <a:buChar char="ü"/>
            </a:pPr>
            <a:r>
              <a:rPr lang="ar-SA" sz="1600" u="sng" dirty="0">
                <a:solidFill>
                  <a:schemeClr val="tx1"/>
                </a:solidFill>
                <a:cs typeface="B Mitra" pitchFamily="2" charset="-78"/>
              </a:rPr>
              <a:t>در هر ساعت آن ششصد هزار تن را از دوزخ آزاد می کند</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هرکه ما بین ظهر روز پنجشنبه تا ظهر روز جمعه از دنیا برود، خدا او را از فشار قبر پناه دهد</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برای جمعه حق و حرمتی بسیار </a:t>
            </a:r>
            <a:r>
              <a:rPr lang="ar-SA" sz="1600" u="sng" dirty="0" smtClean="0">
                <a:solidFill>
                  <a:schemeClr val="tx1"/>
                </a:solidFill>
                <a:cs typeface="B Mitra" pitchFamily="2" charset="-78"/>
              </a:rPr>
              <a:t>است</a:t>
            </a:r>
            <a:r>
              <a:rPr lang="fa-IR" sz="1600" u="sng" dirty="0" smtClean="0">
                <a:solidFill>
                  <a:schemeClr val="tx1"/>
                </a:solidFill>
                <a:cs typeface="B Mitra" pitchFamily="2" charset="-78"/>
              </a:rPr>
              <a:t> . </a:t>
            </a:r>
            <a:r>
              <a:rPr lang="ar-SA" sz="1600" u="sng" dirty="0" smtClean="0">
                <a:solidFill>
                  <a:schemeClr val="tx1"/>
                </a:solidFill>
                <a:cs typeface="B Mitra" pitchFamily="2" charset="-78"/>
              </a:rPr>
              <a:t>مبادا حرمت آن را ضایع گردانی</a:t>
            </a:r>
            <a:endParaRPr lang="en-US" sz="1600" dirty="0" smtClean="0">
              <a:solidFill>
                <a:schemeClr val="tx1"/>
              </a:solidFill>
              <a:cs typeface="B Mitra" pitchFamily="2" charset="-78"/>
            </a:endParaRPr>
          </a:p>
          <a:p>
            <a:pPr marL="342900" indent="-342900" algn="r">
              <a:buFont typeface="Wingdings" pitchFamily="2" charset="2"/>
              <a:buChar char="ü"/>
            </a:pPr>
            <a:r>
              <a:rPr lang="ar-SA" sz="1600" u="sng" dirty="0" smtClean="0">
                <a:solidFill>
                  <a:schemeClr val="tx1"/>
                </a:solidFill>
                <a:cs typeface="B Mitra" pitchFamily="2" charset="-78"/>
              </a:rPr>
              <a:t>ثواب </a:t>
            </a:r>
            <a:r>
              <a:rPr lang="ar-SA" sz="1600" u="sng" dirty="0">
                <a:solidFill>
                  <a:schemeClr val="tx1"/>
                </a:solidFill>
                <a:cs typeface="B Mitra" pitchFamily="2" charset="-78"/>
              </a:rPr>
              <a:t>طاعات را در این روز دو چندان می سازد و گناهان را محو می کند، و درجات اهل ایمان را در دو جهان بلند می گرداند</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شب جمعه در فضیلت مانند روز است</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اگر می توانی شب جمعه را تا صبح به نماز و دعا زنده بدار</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خدا در شب جمعه برای اضافه کردن کرامت اهل ایمان، فرشتگان را به آسمان اوّل می فرستند تا بر حسنات ایشان بیفزایند، و گناهانشان را محو کنند</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گاهی از اوقات شخص مؤمن برای حاجتی دعا می کند و حق تعالی قضای حاجتش را به تأخیر می اندازد تا در روز جمعه حاجتش را براورده سازد و به خاطر فضیلت جمعه درخواستش دو چندان برآورده شود</a:t>
            </a:r>
            <a:endParaRPr lang="en-US" sz="1600" dirty="0">
              <a:solidFill>
                <a:schemeClr val="tx1"/>
              </a:solidFill>
              <a:cs typeface="B Mitra" pitchFamily="2" charset="-78"/>
            </a:endParaRPr>
          </a:p>
          <a:p>
            <a:pPr marL="342900" indent="-342900" algn="r">
              <a:buFont typeface="Wingdings" pitchFamily="2" charset="2"/>
              <a:buChar char="ü"/>
            </a:pPr>
            <a:r>
              <a:rPr lang="ar-SA" sz="1600" dirty="0" smtClean="0">
                <a:solidFill>
                  <a:schemeClr val="tx1"/>
                </a:solidFill>
                <a:cs typeface="B Mitra" pitchFamily="2" charset="-78"/>
              </a:rPr>
              <a:t> </a:t>
            </a:r>
            <a:r>
              <a:rPr lang="ar-SA" sz="1600" u="sng" dirty="0" smtClean="0">
                <a:solidFill>
                  <a:schemeClr val="tx1"/>
                </a:solidFill>
                <a:cs typeface="B Mitra" pitchFamily="2" charset="-78"/>
              </a:rPr>
              <a:t>(</a:t>
            </a:r>
            <a:r>
              <a:rPr lang="fa-IR" sz="1600" u="sng" dirty="0" smtClean="0">
                <a:solidFill>
                  <a:schemeClr val="tx1"/>
                </a:solidFill>
                <a:cs typeface="B Mitra" pitchFamily="2" charset="-78"/>
              </a:rPr>
              <a:t>حضرت </a:t>
            </a:r>
            <a:r>
              <a:rPr lang="ar-SA" sz="1600" u="sng" dirty="0" smtClean="0">
                <a:solidFill>
                  <a:schemeClr val="tx1"/>
                </a:solidFill>
                <a:cs typeface="B Mitra" pitchFamily="2" charset="-78"/>
              </a:rPr>
              <a:t>یعقوب</a:t>
            </a:r>
            <a:r>
              <a:rPr lang="fa-IR" sz="1600" u="sng" dirty="0" smtClean="0">
                <a:solidFill>
                  <a:schemeClr val="tx1"/>
                </a:solidFill>
                <a:cs typeface="B Mitra" pitchFamily="2" charset="-78"/>
              </a:rPr>
              <a:t> ع</a:t>
            </a:r>
            <a:r>
              <a:rPr lang="ar-SA" sz="1600" u="sng" dirty="0" smtClean="0">
                <a:solidFill>
                  <a:schemeClr val="tx1"/>
                </a:solidFill>
                <a:cs typeface="B Mitra" pitchFamily="2" charset="-78"/>
              </a:rPr>
              <a:t> دعای</a:t>
            </a:r>
            <a:r>
              <a:rPr lang="fa-IR" sz="1600" u="sng" dirty="0" smtClean="0">
                <a:solidFill>
                  <a:schemeClr val="tx1"/>
                </a:solidFill>
                <a:cs typeface="B Mitra" pitchFamily="2" charset="-78"/>
              </a:rPr>
              <a:t>ش</a:t>
            </a:r>
            <a:r>
              <a:rPr lang="ar-SA" sz="1600" u="sng" dirty="0" smtClean="0">
                <a:solidFill>
                  <a:schemeClr val="tx1"/>
                </a:solidFill>
                <a:cs typeface="B Mitra" pitchFamily="2" charset="-78"/>
              </a:rPr>
              <a:t> برای</a:t>
            </a:r>
            <a:r>
              <a:rPr lang="fa-IR" sz="1600" u="sng" dirty="0" smtClean="0">
                <a:solidFill>
                  <a:schemeClr val="tx1"/>
                </a:solidFill>
                <a:cs typeface="B Mitra" pitchFamily="2" charset="-78"/>
              </a:rPr>
              <a:t> بخشش</a:t>
            </a:r>
            <a:r>
              <a:rPr lang="ar-SA" sz="1600" u="sng" dirty="0" smtClean="0">
                <a:solidFill>
                  <a:schemeClr val="tx1"/>
                </a:solidFill>
                <a:cs typeface="B Mitra" pitchFamily="2" charset="-78"/>
              </a:rPr>
              <a:t> فرزندانش</a:t>
            </a:r>
            <a:r>
              <a:rPr lang="fa-IR" sz="1600" u="sng" dirty="0" smtClean="0">
                <a:solidFill>
                  <a:schemeClr val="tx1"/>
                </a:solidFill>
                <a:cs typeface="B Mitra" pitchFamily="2" charset="-78"/>
              </a:rPr>
              <a:t> را </a:t>
            </a:r>
            <a:r>
              <a:rPr lang="ar-SA" sz="1600" u="sng" dirty="0" smtClean="0">
                <a:solidFill>
                  <a:schemeClr val="tx1"/>
                </a:solidFill>
                <a:cs typeface="B Mitra" pitchFamily="2" charset="-78"/>
              </a:rPr>
              <a:t>تاخیر </a:t>
            </a:r>
            <a:r>
              <a:rPr lang="fa-IR" sz="1600" u="sng" dirty="0" smtClean="0">
                <a:solidFill>
                  <a:schemeClr val="tx1"/>
                </a:solidFill>
                <a:cs typeface="B Mitra" pitchFamily="2" charset="-78"/>
              </a:rPr>
              <a:t>انداخت</a:t>
            </a:r>
            <a:r>
              <a:rPr lang="ar-SA" sz="1600" u="sng" dirty="0" smtClean="0">
                <a:solidFill>
                  <a:schemeClr val="tx1"/>
                </a:solidFill>
                <a:cs typeface="B Mitra" pitchFamily="2" charset="-78"/>
              </a:rPr>
              <a:t>) </a:t>
            </a:r>
            <a:r>
              <a:rPr lang="ar-SA" sz="1600" u="sng" dirty="0">
                <a:solidFill>
                  <a:schemeClr val="tx1"/>
                </a:solidFill>
                <a:cs typeface="B Mitra" pitchFamily="2" charset="-78"/>
              </a:rPr>
              <a:t>تا در سحر شب جمعه واقع گردد تا دعایش اجابت شود</a:t>
            </a:r>
            <a:r>
              <a:rPr lang="en-US" sz="1600" u="sng" dirty="0">
                <a:solidFill>
                  <a:schemeClr val="tx1"/>
                </a:solidFill>
                <a:cs typeface="B Mitra" pitchFamily="2" charset="-78"/>
              </a:rPr>
              <a:t>.</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حضرت حق سبحانه و تعالی فرشته ای را در هر شب جمعه فرمان می دهد که از اول شب تا آخر شب از جانب پروردگار جهانیان از بالای عرش ندا کند: آیا بنده مؤمنی هست که پیش از طلوع صبح برای هر دو جهانش مرا بخواند، تا من درخواستش را اجابت کنم؟</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چنانچه جماعتی در اثر نافرمانی مستحق عذاب حق شوند چون شب و روز جمعه را دریابند و دعا کنند، خداوند عذاب را از ایشان برمیگرداند و نیز امور آینده را خدا در شب جمعه استوار و نهایی می گرداند</a:t>
            </a:r>
            <a:r>
              <a:rPr lang="en-US" sz="1600" u="sng" dirty="0">
                <a:solidFill>
                  <a:schemeClr val="tx1"/>
                </a:solidFill>
                <a:cs typeface="B Mitra" pitchFamily="2" charset="-78"/>
              </a:rPr>
              <a:t>.</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فضیلت های روز جمعه آن است که در آن روز هر حاجتی که از خدا درخواست شود برآورده می شود</a:t>
            </a:r>
            <a:endParaRPr lang="en-US" sz="1600" dirty="0">
              <a:solidFill>
                <a:schemeClr val="tx1"/>
              </a:solidFill>
              <a:cs typeface="B Mitra" pitchFamily="2" charset="-78"/>
            </a:endParaRPr>
          </a:p>
          <a:p>
            <a:pPr marL="342900" indent="-342900" algn="r">
              <a:buFont typeface="Wingdings" pitchFamily="2" charset="2"/>
              <a:buChar char="ü"/>
            </a:pPr>
            <a:r>
              <a:rPr lang="ar-SA" sz="1600" u="sng" dirty="0">
                <a:solidFill>
                  <a:schemeClr val="tx1"/>
                </a:solidFill>
                <a:cs typeface="B Mitra" pitchFamily="2" charset="-78"/>
              </a:rPr>
              <a:t>حق تعالی جمعه را از میان همه روزها انتخاب کرده و روزش را عید نموده و شب آن را در فضیلت همچون روزش گردانیده است، و از </a:t>
            </a:r>
            <a:r>
              <a:rPr lang="ar-SA" sz="1600" u="sng" dirty="0" smtClean="0">
                <a:solidFill>
                  <a:schemeClr val="tx1"/>
                </a:solidFill>
                <a:cs typeface="B Mitra" pitchFamily="2" charset="-78"/>
              </a:rPr>
              <a:t>جمله</a:t>
            </a:r>
            <a:r>
              <a:rPr lang="fa-IR" sz="1600" u="sng" dirty="0" smtClean="0">
                <a:solidFill>
                  <a:schemeClr val="tx1"/>
                </a:solidFill>
                <a:cs typeface="B Mitra" pitchFamily="2" charset="-78"/>
              </a:rPr>
              <a:t> </a:t>
            </a:r>
            <a:r>
              <a:rPr lang="ar-SA" sz="1600" u="sng" dirty="0" smtClean="0">
                <a:solidFill>
                  <a:schemeClr val="tx1"/>
                </a:solidFill>
                <a:cs typeface="B Mitra" pitchFamily="2" charset="-78"/>
              </a:rPr>
              <a:t>فضیلت </a:t>
            </a:r>
            <a:r>
              <a:rPr lang="ar-SA" sz="1600" u="sng" dirty="0">
                <a:solidFill>
                  <a:schemeClr val="tx1"/>
                </a:solidFill>
                <a:cs typeface="B Mitra" pitchFamily="2" charset="-78"/>
              </a:rPr>
              <a:t>های روز جمعه آن است که در آن روز هر حاجتی که از خدا درخواست شود برآورده می شود</a:t>
            </a:r>
            <a:r>
              <a:rPr lang="ar-SA" sz="1600" dirty="0">
                <a:solidFill>
                  <a:schemeClr val="tx1"/>
                </a:solidFill>
                <a:cs typeface="B Mitra" pitchFamily="2" charset="-78"/>
              </a:rPr>
              <a:t>! و </a:t>
            </a:r>
            <a:r>
              <a:rPr lang="ar-SA" sz="1600" u="sng" dirty="0">
                <a:solidFill>
                  <a:schemeClr val="tx1"/>
                </a:solidFill>
                <a:cs typeface="B Mitra" pitchFamily="2" charset="-78"/>
              </a:rPr>
              <a:t>چنانچه جماعتی در اثر نافرمانی مستحق عذاب حق شوند چون شب و روز جمعه را دریابند و دعا کنند، خداوند عذاب را از ایشان برمیگرداند و نیز امور آینده را خدا در شب جمعه استوار و نهایی می گرداند</a:t>
            </a:r>
            <a:r>
              <a:rPr lang="en-US" sz="1600" u="sng" dirty="0">
                <a:solidFill>
                  <a:schemeClr val="tx1"/>
                </a:solidFill>
                <a:cs typeface="B Mitra" pitchFamily="2" charset="-78"/>
              </a:rPr>
              <a:t>.</a:t>
            </a:r>
            <a:endParaRPr lang="en-US" sz="1600" dirty="0">
              <a:solidFill>
                <a:schemeClr val="tx1"/>
              </a:solidFill>
              <a:cs typeface="B Mitra" pitchFamily="2" charset="-78"/>
            </a:endParaRPr>
          </a:p>
          <a:p>
            <a:pPr marL="342900" indent="-342900" algn="r">
              <a:buFont typeface="Wingdings" pitchFamily="2" charset="2"/>
              <a:buChar char="ü"/>
            </a:pPr>
            <a:endParaRPr lang="fa-IR" sz="1600" dirty="0">
              <a:solidFill>
                <a:schemeClr val="tx1"/>
              </a:solidFill>
              <a:cs typeface="B Mitra" pitchFamily="2" charset="-78"/>
            </a:endParaRPr>
          </a:p>
        </p:txBody>
      </p:sp>
    </p:spTree>
    <p:extLst>
      <p:ext uri="{BB962C8B-B14F-4D97-AF65-F5344CB8AC3E}">
        <p14:creationId xmlns:p14="http://schemas.microsoft.com/office/powerpoint/2010/main" val="2273740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smtClean="0">
                <a:solidFill>
                  <a:schemeClr val="tx1"/>
                </a:solidFill>
                <a:cs typeface="B Mitra" pitchFamily="2" charset="-78"/>
              </a:rPr>
              <a:t>بیستم</a:t>
            </a:r>
            <a:r>
              <a:rPr lang="ar-SA" sz="1600" dirty="0">
                <a:solidFill>
                  <a:schemeClr val="tx1"/>
                </a:solidFill>
                <a:cs typeface="B Mitra" pitchFamily="2" charset="-78"/>
              </a:rPr>
              <a:t>: آگاه باش برای روز جمعه جز نافله آن، که بیست رکعت است، نمازهای بسیاری ذکر شده است</a:t>
            </a:r>
            <a:r>
              <a:rPr lang="en-US" sz="1600" dirty="0">
                <a:solidFill>
                  <a:schemeClr val="tx1"/>
                </a:solidFill>
                <a:cs typeface="B Mitra" pitchFamily="2" charset="-78"/>
              </a:rPr>
              <a:t>.</a:t>
            </a:r>
          </a:p>
          <a:p>
            <a:pPr algn="just"/>
            <a:r>
              <a:rPr lang="ar-SA" sz="1600" b="1" dirty="0">
                <a:solidFill>
                  <a:schemeClr val="tx1"/>
                </a:solidFill>
                <a:cs typeface="B Mitra" pitchFamily="2" charset="-78"/>
              </a:rPr>
              <a:t>نماز کامله</a:t>
            </a:r>
            <a:endParaRPr lang="en-US" sz="1600" dirty="0">
              <a:solidFill>
                <a:schemeClr val="tx1"/>
              </a:solidFill>
              <a:cs typeface="B Mitra" pitchFamily="2" charset="-78"/>
            </a:endParaRPr>
          </a:p>
          <a:p>
            <a:pPr algn="just"/>
            <a:r>
              <a:rPr lang="ar-SA" sz="1600" dirty="0" smtClean="0">
                <a:solidFill>
                  <a:schemeClr val="tx1"/>
                </a:solidFill>
                <a:cs typeface="B Mitra" pitchFamily="2" charset="-78"/>
              </a:rPr>
              <a:t>کیفیت </a:t>
            </a:r>
            <a:r>
              <a:rPr lang="ar-SA" sz="1600" dirty="0">
                <a:solidFill>
                  <a:schemeClr val="tx1"/>
                </a:solidFill>
                <a:cs typeface="B Mitra" pitchFamily="2" charset="-78"/>
              </a:rPr>
              <a:t>نافله مذکور بنا بر مشهور آن است که شش رکعت آن زمانی که نور آفتاب افق را فرا گیرد بجا آورده شود، و شش رکعت دیگر وقتی که خورشید بالا بیاید، و شش رکعت دیگر نزدیک ظهر، و دو رکعت پس از ظهر پیش از نماز ظهر، و یا آنکه شش رکعت اوّل را پس از نماز جمعه یا نماز ظهر بجا آورد، به صورتی که در کتب فقها و</a:t>
            </a:r>
            <a:r>
              <a:rPr lang="en-US" sz="1600" dirty="0">
                <a:solidFill>
                  <a:schemeClr val="tx1"/>
                </a:solidFill>
                <a:cs typeface="B Mitra" pitchFamily="2" charset="-78"/>
              </a:rPr>
              <a:t> ( </a:t>
            </a:r>
            <a:r>
              <a:rPr lang="ar-SA" sz="1600" dirty="0">
                <a:solidFill>
                  <a:schemeClr val="tx1"/>
                </a:solidFill>
                <a:cs typeface="B Mitra" pitchFamily="2" charset="-78"/>
              </a:rPr>
              <a:t>مصابیح ) ذکر شده</a:t>
            </a:r>
            <a:r>
              <a:rPr lang="en-US" sz="1600" dirty="0">
                <a:solidFill>
                  <a:schemeClr val="tx1"/>
                </a:solidFill>
                <a:cs typeface="B Mitra" pitchFamily="2" charset="-78"/>
              </a:rPr>
              <a:t>. </a:t>
            </a:r>
          </a:p>
          <a:p>
            <a:pPr algn="just"/>
            <a:r>
              <a:rPr lang="ar-SA" sz="1600" dirty="0">
                <a:solidFill>
                  <a:schemeClr val="tx1"/>
                </a:solidFill>
                <a:cs typeface="B Mitra" pitchFamily="2" charset="-78"/>
              </a:rPr>
              <a:t>البته نمازهای بسیار دیگری نیز نقل شده، که ذکر بعضی از آنها در این مقام مناسبت دارد، هر چند بیشتر آنها اختصاصی به روز جمعه ندارد، ولی بجا آوردن آنها در روز جمعه بیشتر فضیلت دارد: از جمله آنها نماز کامله است که شیخ طوسی، و سیّد ابن طاووس و شهید و علاّمه حلّی و دیگران به سندهای بسیار و معتبر از امام صادق علیه السّلام و ایشان از پدران بزرگوارشان علیهم السّلام از حضرت رسول صلی اللّه علیه و آله روایت کرده اند که آن حضرت فرمود: «هرکس در روز جمعه پیش از ظهر چهار رکعت نماز بخواند، و در هر رکعت سوره «حمد» را ده مرتبه و هر یک از</a:t>
            </a:r>
            <a:r>
              <a:rPr lang="en-US" sz="1600" dirty="0">
                <a:solidFill>
                  <a:schemeClr val="tx1"/>
                </a:solidFill>
                <a:cs typeface="B Mitra" pitchFamily="2" charset="-78"/>
              </a:rPr>
              <a:t>: «</a:t>
            </a:r>
            <a:r>
              <a:rPr lang="ar-SA" sz="1600" dirty="0">
                <a:solidFill>
                  <a:schemeClr val="tx1"/>
                </a:solidFill>
                <a:cs typeface="B Mitra" pitchFamily="2" charset="-78"/>
              </a:rPr>
              <a:t>قل اعوذ بربّ النّاس</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اعوذ بربّ الفلق</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هو اللّه احد</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یا ایّها الکافرون</a:t>
            </a:r>
            <a:r>
              <a:rPr lang="en-US" sz="1600" dirty="0">
                <a:solidFill>
                  <a:schemeClr val="tx1"/>
                </a:solidFill>
                <a:cs typeface="B Mitra" pitchFamily="2" charset="-78"/>
              </a:rPr>
              <a:t>» </a:t>
            </a:r>
            <a:r>
              <a:rPr lang="ar-SA" sz="1600" dirty="0">
                <a:solidFill>
                  <a:schemeClr val="tx1"/>
                </a:solidFill>
                <a:cs typeface="B Mitra" pitchFamily="2" charset="-78"/>
              </a:rPr>
              <a:t>و «ایه الکرسی» را ده مرتبه، و به روایت دیگر</a:t>
            </a:r>
            <a:r>
              <a:rPr lang="en-US" sz="1600" dirty="0">
                <a:solidFill>
                  <a:schemeClr val="tx1"/>
                </a:solidFill>
                <a:cs typeface="B Mitra" pitchFamily="2" charset="-78"/>
              </a:rPr>
              <a:t>: «</a:t>
            </a:r>
            <a:r>
              <a:rPr lang="ar-SA" sz="1600" dirty="0">
                <a:solidFill>
                  <a:schemeClr val="tx1"/>
                </a:solidFill>
                <a:cs typeface="B Mitra" pitchFamily="2" charset="-78"/>
              </a:rPr>
              <a:t>انّا انزلناه</a:t>
            </a:r>
            <a:r>
              <a:rPr lang="en-US" sz="1600" dirty="0">
                <a:solidFill>
                  <a:schemeClr val="tx1"/>
                </a:solidFill>
                <a:cs typeface="B Mitra" pitchFamily="2" charset="-78"/>
              </a:rPr>
              <a:t>» </a:t>
            </a:r>
            <a:r>
              <a:rPr lang="ar-SA" sz="1600" dirty="0">
                <a:solidFill>
                  <a:schemeClr val="tx1"/>
                </a:solidFill>
                <a:cs typeface="B Mitra" pitchFamily="2" charset="-78"/>
              </a:rPr>
              <a:t>و آیه </a:t>
            </a:r>
            <a:r>
              <a:rPr lang="en-US" sz="1600" dirty="0">
                <a:solidFill>
                  <a:schemeClr val="tx1"/>
                </a:solidFill>
                <a:cs typeface="B Mitra" pitchFamily="2" charset="-78"/>
              </a:rPr>
              <a:t>«</a:t>
            </a:r>
            <a:r>
              <a:rPr lang="ar-SA" sz="1600" dirty="0">
                <a:solidFill>
                  <a:schemeClr val="tx1"/>
                </a:solidFill>
                <a:cs typeface="B Mitra" pitchFamily="2" charset="-78"/>
              </a:rPr>
              <a:t>شهد اللّه</a:t>
            </a:r>
            <a:r>
              <a:rPr lang="en-US" sz="1600" dirty="0">
                <a:solidFill>
                  <a:schemeClr val="tx1"/>
                </a:solidFill>
                <a:cs typeface="B Mitra" pitchFamily="2" charset="-78"/>
              </a:rPr>
              <a:t>. . .</a:t>
            </a:r>
            <a:r>
              <a:rPr lang="ar-SA" sz="1600" dirty="0">
                <a:solidFill>
                  <a:schemeClr val="tx1"/>
                </a:solidFill>
                <a:cs typeface="B Mitra" pitchFamily="2" charset="-78"/>
              </a:rPr>
              <a:t>  </a:t>
            </a:r>
            <a:r>
              <a:rPr lang="en-US" sz="1600" dirty="0">
                <a:solidFill>
                  <a:schemeClr val="tx1"/>
                </a:solidFill>
                <a:cs typeface="B Mitra" pitchFamily="2" charset="-78"/>
              </a:rPr>
              <a:t>[</a:t>
            </a:r>
            <a:r>
              <a:rPr lang="ar-SA" sz="1600" dirty="0">
                <a:solidFill>
                  <a:schemeClr val="tx1"/>
                </a:solidFill>
                <a:cs typeface="B Mitra" pitchFamily="2" charset="-78"/>
              </a:rPr>
              <a:t>آیه 18 سوره آل عمران] را نیز هر یک ده مرتبه بخواند، و آنگاه که از چهار رکعت فارغ شود، صد مرتبه استغفار کند، و صد مرتبه بگوید</a:t>
            </a:r>
            <a:r>
              <a:rPr lang="en-US" sz="1600" dirty="0">
                <a:solidFill>
                  <a:schemeClr val="tx1"/>
                </a:solidFill>
                <a:cs typeface="B Mitra" pitchFamily="2" charset="-78"/>
              </a:rPr>
              <a:t>: </a:t>
            </a:r>
            <a:r>
              <a:rPr lang="ar-SA" sz="1600" dirty="0">
                <a:solidFill>
                  <a:schemeClr val="tx1"/>
                </a:solidFill>
                <a:cs typeface="B Mitra" pitchFamily="2" charset="-78"/>
              </a:rPr>
              <a:t>سُبحانَ اللهِ وَالحَمدُلِلّهِ وَ لا اِلهَ اِلّا اللهُ اَکبَرُ وَ لا حَولَ وَلا قُوَّه الّا بِاللهِ العَلِیِّ العَظیمِ</a:t>
            </a:r>
            <a:r>
              <a:rPr lang="en-US" sz="1600" dirty="0">
                <a:solidFill>
                  <a:schemeClr val="tx1"/>
                </a:solidFill>
                <a:cs typeface="B Mitra" pitchFamily="2" charset="-78"/>
              </a:rPr>
              <a:t> . </a:t>
            </a:r>
            <a:r>
              <a:rPr lang="en-US" sz="1600" u="sng" dirty="0">
                <a:solidFill>
                  <a:schemeClr val="tx1"/>
                </a:solidFill>
                <a:cs typeface="B Mitra" pitchFamily="2" charset="-78"/>
                <a:hlinkClick r:id="rId2" tooltip=" خدا پاک و منزه است و ستایش تنها او را سزاست و خدایی جز او نیست، و خدا بزرگتر از هر وصفی است و هیچ نیرو و توانی جز برآمده از خدای بلند مرتبه بزرگ نیست. "/>
              </a:rPr>
              <a:t>(1)</a:t>
            </a:r>
            <a:r>
              <a:rPr lang="en-US" sz="1600" dirty="0">
                <a:solidFill>
                  <a:schemeClr val="tx1"/>
                </a:solidFill>
                <a:cs typeface="B Mitra" pitchFamily="2" charset="-78"/>
              </a:rPr>
              <a:t> </a:t>
            </a:r>
            <a:r>
              <a:rPr lang="ar-SA" sz="1600" dirty="0">
                <a:solidFill>
                  <a:schemeClr val="tx1"/>
                </a:solidFill>
                <a:cs typeface="B Mitra" pitchFamily="2" charset="-78"/>
              </a:rPr>
              <a:t>و پس از آن صد مرتبه صلوات فرستد، خدا شرّ اهل آسمان و شرّ اهل زمین، و شرّ شیطان و شرّ پادشاهان ستمگر را از او برطرف کند» تا پایان روایت که همه در بیان فضیلت این نماز است</a:t>
            </a:r>
            <a:r>
              <a:rPr lang="en-US" sz="1600" dirty="0">
                <a:solidFill>
                  <a:schemeClr val="tx1"/>
                </a:solidFill>
                <a:cs typeface="B Mitra" pitchFamily="2" charset="-78"/>
              </a:rPr>
              <a:t>.</a:t>
            </a:r>
          </a:p>
          <a:p>
            <a:pPr algn="just"/>
            <a:r>
              <a:rPr lang="ar-SA" sz="1600" dirty="0">
                <a:solidFill>
                  <a:schemeClr val="tx1"/>
                </a:solidFill>
                <a:cs typeface="B Mitra" pitchFamily="2" charset="-78"/>
              </a:rPr>
              <a:t>نماز دیگر: حارث همدانی از امیر المؤمنین علیه السّلام روایت کرده: اگر بتوانی روز جمعه ده رکعت نماز بجای آر، و رکوع و سجودش را تمام و کامل ادا کن، و پس از هر دو رکعت صد مرتبه بگو</a:t>
            </a:r>
            <a:r>
              <a:rPr lang="en-US" sz="1600" dirty="0">
                <a:solidFill>
                  <a:schemeClr val="tx1"/>
                </a:solidFill>
                <a:cs typeface="B Mitra" pitchFamily="2" charset="-78"/>
              </a:rPr>
              <a:t>: </a:t>
            </a:r>
            <a:r>
              <a:rPr lang="ar-SA" sz="1600" dirty="0">
                <a:solidFill>
                  <a:schemeClr val="tx1"/>
                </a:solidFill>
                <a:cs typeface="B Mitra" pitchFamily="2" charset="-78"/>
              </a:rPr>
              <a:t>سبحانَ اللهِ وَ بِحَمدِهِ  که فضیلت بسیار دارد</a:t>
            </a:r>
            <a:r>
              <a:rPr lang="en-US" sz="1600" dirty="0">
                <a:solidFill>
                  <a:schemeClr val="tx1"/>
                </a:solidFill>
                <a:cs typeface="B Mitra" pitchFamily="2" charset="-78"/>
              </a:rPr>
              <a:t>.</a:t>
            </a:r>
          </a:p>
          <a:p>
            <a:pPr algn="just"/>
            <a:r>
              <a:rPr lang="ar-SA" sz="1600" dirty="0">
                <a:solidFill>
                  <a:schemeClr val="tx1"/>
                </a:solidFill>
                <a:cs typeface="B Mitra" pitchFamily="2" charset="-78"/>
              </a:rPr>
              <a:t>نماز دیگر: به سند معتبر از امام صادق علیه السّلام روایت شده: هرکس سوره «ابراهیم» و سوره «حجر» را در دو رکعت نماز در روز جمعه بخواند، هرگز دچار پریشانی و دیوانگی و یا بلایی دیگر نشود، از جمله آن نمازها: نماز حضرت رسول صلی اللّه علیه و آله است</a:t>
            </a:r>
            <a:r>
              <a:rPr lang="en-US" sz="1600" dirty="0">
                <a:solidFill>
                  <a:schemeClr val="tx1"/>
                </a:solidFill>
                <a:cs typeface="B Mitra" pitchFamily="2" charset="-78"/>
              </a:rPr>
              <a:t>.</a:t>
            </a:r>
          </a:p>
          <a:p>
            <a:pPr algn="just"/>
            <a:r>
              <a:rPr lang="en-US" sz="1600" dirty="0">
                <a:solidFill>
                  <a:schemeClr val="tx1"/>
                </a:solidFill>
                <a:cs typeface="B Mitra" pitchFamily="2" charset="-78"/>
              </a:rPr>
              <a:t> </a:t>
            </a:r>
          </a:p>
        </p:txBody>
      </p:sp>
    </p:spTree>
    <p:extLst>
      <p:ext uri="{BB962C8B-B14F-4D97-AF65-F5344CB8AC3E}">
        <p14:creationId xmlns:p14="http://schemas.microsoft.com/office/powerpoint/2010/main" val="4279415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endParaRPr lang="en-US" sz="1600" dirty="0">
              <a:solidFill>
                <a:schemeClr val="tx1"/>
              </a:solidFill>
              <a:cs typeface="B Mitra" pitchFamily="2" charset="-78"/>
            </a:endParaRPr>
          </a:p>
        </p:txBody>
      </p:sp>
    </p:spTree>
    <p:extLst>
      <p:ext uri="{BB962C8B-B14F-4D97-AF65-F5344CB8AC3E}">
        <p14:creationId xmlns:p14="http://schemas.microsoft.com/office/powerpoint/2010/main" val="2841508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ظهر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smtClean="0">
                <a:solidFill>
                  <a:schemeClr val="tx1"/>
                </a:solidFill>
                <a:cs typeface="B Mitra" pitchFamily="2" charset="-78"/>
              </a:rPr>
              <a:t>بیست </a:t>
            </a:r>
            <a:r>
              <a:rPr lang="ar-SA" sz="1600" dirty="0">
                <a:solidFill>
                  <a:schemeClr val="tx1"/>
                </a:solidFill>
                <a:cs typeface="B Mitra" pitchFamily="2" charset="-78"/>
              </a:rPr>
              <a:t>و یکم: چون خورشید به گاه ظهر رسد، بخواند</a:t>
            </a:r>
            <a:r>
              <a:rPr lang="en-US" sz="1600" dirty="0">
                <a:solidFill>
                  <a:schemeClr val="tx1"/>
                </a:solidFill>
                <a:cs typeface="B Mitra" pitchFamily="2" charset="-78"/>
              </a:rPr>
              <a:t>: </a:t>
            </a:r>
            <a:r>
              <a:rPr lang="ar-SA" sz="1600" dirty="0">
                <a:solidFill>
                  <a:schemeClr val="tx1"/>
                </a:solidFill>
                <a:cs typeface="B Mitra" pitchFamily="2" charset="-78"/>
              </a:rPr>
              <a:t>لا إِلَهَ إِلا اللَّهُ وَ اللَّهُ أَکْبَرُ وَ سُبْحَانَ اللَّهِ وَ الْحَمْدُ لِلَّهِ الَّذِی لَمْ یَتَّخِذْ وَلَداً وَ لَمْ یَکُنْ لَهُ شَرِیکٌ فِی الْمُلْکِ وَ لَمْ یَکُنْ لَهُ وَلِیٌّ مِنَ الذُّلِّ وَ کَبِّرْهُ تَکْبِیراً آنگاه بگو</a:t>
            </a:r>
            <a:r>
              <a:rPr lang="en-US" sz="1600" dirty="0">
                <a:solidFill>
                  <a:schemeClr val="tx1"/>
                </a:solidFill>
                <a:cs typeface="B Mitra" pitchFamily="2" charset="-78"/>
              </a:rPr>
              <a:t>: </a:t>
            </a:r>
            <a:r>
              <a:rPr lang="ar-SA" sz="1600" dirty="0">
                <a:solidFill>
                  <a:schemeClr val="tx1"/>
                </a:solidFill>
                <a:cs typeface="B Mitra" pitchFamily="2" charset="-78"/>
              </a:rPr>
              <a:t>یَا سَابِغَ النِّعَمِ یَا دَافِعَ النِّقَمِ یَا بَارِئَ النَّسَمِ یَا عَلِیَّ الْهِمَمِ یَا مُغْشِیَ الظُّلَمِ یَا ذَا الْجُودِ وَ الْکَرَمِ یَا کَاشِفَ الضُّرِّ وَ الْأَلَمِ یَا مُونِسَ الْمُسْتَوْحِشِینَ فِی الظُّلَمِ یَا عَالِما لا یُعَلَّمُ صَلِّ عَلَی مُحَمَّدٍ وَ آلِ مُحَمَّدٍ وَ افْعَلْ بِی مَا أَنْتَ أَهْلُهُ یَا مَنِ اسْمُهُ دَوَاءٌ وَ ذِکْرُهُ شِفَاءٌ وَ طَاعَتُهُ غَنَاءٌ [غِنًی] ارْحَمْ مَنْ رَأْسُ مَالِهِ الرَّجَاءُ وَ سِلاحُهُ الْبُکَاءُ سُبْحَانَکَ لا إِلَهَ إِلا أَنْتَ یَا حَنَّانُ یَا مَنَّانُ یَا بَدِیعَ السَّمَاوَاتِ وَ الْأَرْضِ یَا ذَا الْجَلالِ وَ الْإِکْرَامِ </a:t>
            </a:r>
            <a:r>
              <a:rPr lang="en-US" sz="1600" u="sng" dirty="0">
                <a:solidFill>
                  <a:schemeClr val="tx1"/>
                </a:solidFill>
                <a:cs typeface="B Mitra" pitchFamily="2" charset="-78"/>
                <a:hlinkClick r:id="rId2" tooltip=" ای فروریزنده نعمت ها، ای پیش گیرنده بد فرجامی ها، ای آفریننده جانداران، ای بلند همّت، ای روشنی تاریکی ها، ای صاحب جود و کرم، ای برطرف کننده زیان و درد، ای همدم ترسیدگان در تاریکی ها، ای دانای نیاموخته بر محمّد و خاندان محمّد درود فرست با من چنان کن که تو"/>
              </a:rPr>
              <a:t>(3)</a:t>
            </a:r>
            <a:r>
              <a:rPr lang="en-US" sz="1600" dirty="0">
                <a:solidFill>
                  <a:schemeClr val="tx1"/>
                </a:solidFill>
                <a:cs typeface="B Mitra" pitchFamily="2" charset="-78"/>
              </a:rPr>
              <a:t> </a:t>
            </a:r>
          </a:p>
          <a:p>
            <a:pPr algn="just"/>
            <a:r>
              <a:rPr lang="ar-SA" sz="1600" dirty="0">
                <a:solidFill>
                  <a:schemeClr val="tx1"/>
                </a:solidFill>
                <a:cs typeface="B Mitra" pitchFamily="2" charset="-78"/>
              </a:rPr>
              <a:t>بیست و دوّم: در رکعت اول نماز ظهر جمعه پس از سوره </a:t>
            </a:r>
            <a:r>
              <a:rPr lang="en-US" sz="1600" dirty="0">
                <a:solidFill>
                  <a:schemeClr val="tx1"/>
                </a:solidFill>
                <a:cs typeface="B Mitra" pitchFamily="2" charset="-78"/>
              </a:rPr>
              <a:t>«</a:t>
            </a:r>
            <a:r>
              <a:rPr lang="ar-SA" sz="1600" dirty="0">
                <a:solidFill>
                  <a:schemeClr val="tx1"/>
                </a:solidFill>
                <a:cs typeface="B Mitra" pitchFamily="2" charset="-78"/>
              </a:rPr>
              <a:t>حمد» سوره «جمعه» ، و در رکعت دوم آن بعد از سوره «حمد» سوره «منافقین</a:t>
            </a:r>
            <a:r>
              <a:rPr lang="en-US" sz="1600" dirty="0">
                <a:solidFill>
                  <a:schemeClr val="tx1"/>
                </a:solidFill>
                <a:cs typeface="B Mitra" pitchFamily="2" charset="-78"/>
              </a:rPr>
              <a:t>» </a:t>
            </a:r>
            <a:r>
              <a:rPr lang="ar-SA" sz="1600" dirty="0">
                <a:solidFill>
                  <a:schemeClr val="tx1"/>
                </a:solidFill>
                <a:cs typeface="B Mitra" pitchFamily="2" charset="-78"/>
              </a:rPr>
              <a:t>بخواند، و در رکعت اول نماز عصر پس از سوره «حمد» سوره «جمعه» و در رکعت دوم پس سوره «حمد» سوره «توحید» را بخواند</a:t>
            </a:r>
            <a:r>
              <a:rPr lang="en-US" sz="1600" dirty="0">
                <a:solidFill>
                  <a:schemeClr val="tx1"/>
                </a:solidFill>
                <a:cs typeface="B Mitra" pitchFamily="2" charset="-78"/>
              </a:rPr>
              <a:t>.</a:t>
            </a:r>
          </a:p>
          <a:p>
            <a:pPr algn="just"/>
            <a:r>
              <a:rPr lang="ar-SA" sz="1600" dirty="0">
                <a:solidFill>
                  <a:schemeClr val="tx1"/>
                </a:solidFill>
                <a:cs typeface="B Mitra" pitchFamily="2" charset="-78"/>
              </a:rPr>
              <a:t>بیست و سوم: روایت شده: هرکه پس از سلام نماز روز جمعه سوره های «حمد، ناس، فلق، توحید» و </a:t>
            </a:r>
            <a:r>
              <a:rPr lang="en-US" sz="1600" dirty="0">
                <a:solidFill>
                  <a:schemeClr val="tx1"/>
                </a:solidFill>
                <a:cs typeface="B Mitra" pitchFamily="2" charset="-78"/>
              </a:rPr>
              <a:t>«</a:t>
            </a:r>
            <a:r>
              <a:rPr lang="ar-SA" sz="1600" dirty="0">
                <a:solidFill>
                  <a:schemeClr val="tx1"/>
                </a:solidFill>
                <a:cs typeface="B Mitra" pitchFamily="2" charset="-78"/>
              </a:rPr>
              <a:t>کافرون» را هر کدام هفت بار بخواند</a:t>
            </a:r>
            <a:r>
              <a:rPr lang="en-US" sz="1600" dirty="0">
                <a:solidFill>
                  <a:schemeClr val="tx1"/>
                </a:solidFill>
                <a:cs typeface="B Mitra" pitchFamily="2" charset="-78"/>
              </a:rPr>
              <a:t>. </a:t>
            </a:r>
            <a:r>
              <a:rPr lang="ar-SA" sz="1600" dirty="0">
                <a:solidFill>
                  <a:schemeClr val="tx1"/>
                </a:solidFill>
                <a:cs typeface="B Mitra" pitchFamily="2" charset="-78"/>
              </a:rPr>
              <a:t>و نیز آیه </a:t>
            </a:r>
            <a:r>
              <a:rPr lang="en-US" sz="1600" dirty="0">
                <a:solidFill>
                  <a:schemeClr val="tx1"/>
                </a:solidFill>
                <a:cs typeface="B Mitra" pitchFamily="2" charset="-78"/>
              </a:rPr>
              <a:t>«</a:t>
            </a:r>
            <a:r>
              <a:rPr lang="ar-SA" sz="1600" dirty="0">
                <a:solidFill>
                  <a:schemeClr val="tx1"/>
                </a:solidFill>
                <a:cs typeface="B Mitra" pitchFamily="2" charset="-78"/>
              </a:rPr>
              <a:t>لَقَد جاءکم رسول من انفُسِکم</a:t>
            </a:r>
            <a:r>
              <a:rPr lang="en-US" sz="1600" dirty="0">
                <a:solidFill>
                  <a:schemeClr val="tx1"/>
                </a:solidFill>
                <a:cs typeface="B Mitra" pitchFamily="2" charset="-78"/>
              </a:rPr>
              <a:t>» </a:t>
            </a:r>
            <a:r>
              <a:rPr lang="ar-SA" sz="1600" dirty="0">
                <a:solidFill>
                  <a:schemeClr val="tx1"/>
                </a:solidFill>
                <a:cs typeface="B Mitra" pitchFamily="2" charset="-78"/>
              </a:rPr>
              <a:t>را که در آخر سوره برائت [نهمین سوره قرآن] است، و آیه </a:t>
            </a:r>
            <a:r>
              <a:rPr lang="en-US" sz="1600" dirty="0">
                <a:solidFill>
                  <a:schemeClr val="tx1"/>
                </a:solidFill>
                <a:cs typeface="B Mitra" pitchFamily="2" charset="-78"/>
              </a:rPr>
              <a:t>«</a:t>
            </a:r>
            <a:r>
              <a:rPr lang="ar-SA" sz="1600" dirty="0">
                <a:solidFill>
                  <a:schemeClr val="tx1"/>
                </a:solidFill>
                <a:cs typeface="B Mitra" pitchFamily="2" charset="-78"/>
              </a:rPr>
              <a:t>لو انزلنا هذا القرآن</a:t>
            </a:r>
            <a:r>
              <a:rPr lang="en-US" sz="1600" dirty="0">
                <a:solidFill>
                  <a:schemeClr val="tx1"/>
                </a:solidFill>
                <a:cs typeface="B Mitra" pitchFamily="2" charset="-78"/>
              </a:rPr>
              <a:t>» </a:t>
            </a:r>
            <a:r>
              <a:rPr lang="ar-SA" sz="1600" dirty="0">
                <a:solidFill>
                  <a:schemeClr val="tx1"/>
                </a:solidFill>
                <a:cs typeface="B Mitra" pitchFamily="2" charset="-78"/>
              </a:rPr>
              <a:t>را که در آخر سوره «حشر» قرار دارد تا پایان سوره و پنج آیه «ال عمران» را از </a:t>
            </a:r>
            <a:r>
              <a:rPr lang="en-US" sz="1600" dirty="0">
                <a:solidFill>
                  <a:schemeClr val="tx1"/>
                </a:solidFill>
                <a:cs typeface="B Mitra" pitchFamily="2" charset="-78"/>
              </a:rPr>
              <a:t>«</a:t>
            </a:r>
            <a:r>
              <a:rPr lang="ar-SA" sz="1600" dirty="0">
                <a:solidFill>
                  <a:schemeClr val="tx1"/>
                </a:solidFill>
                <a:cs typeface="B Mitra" pitchFamily="2" charset="-78"/>
              </a:rPr>
              <a:t>انّ فی خلق السّمواتِ و الارضِ</a:t>
            </a:r>
            <a:r>
              <a:rPr lang="en-US" sz="1600" dirty="0">
                <a:solidFill>
                  <a:schemeClr val="tx1"/>
                </a:solidFill>
                <a:cs typeface="B Mitra" pitchFamily="2" charset="-78"/>
              </a:rPr>
              <a:t>» </a:t>
            </a:r>
            <a:r>
              <a:rPr lang="ar-SA" sz="1600" dirty="0">
                <a:solidFill>
                  <a:schemeClr val="tx1"/>
                </a:solidFill>
                <a:cs typeface="B Mitra" pitchFamily="2" charset="-78"/>
              </a:rPr>
              <a:t>تا </a:t>
            </a:r>
            <a:r>
              <a:rPr lang="en-US" sz="1600" dirty="0">
                <a:solidFill>
                  <a:schemeClr val="tx1"/>
                </a:solidFill>
                <a:cs typeface="B Mitra" pitchFamily="2" charset="-78"/>
              </a:rPr>
              <a:t>«</a:t>
            </a:r>
            <a:r>
              <a:rPr lang="ar-SA" sz="1600" dirty="0">
                <a:solidFill>
                  <a:schemeClr val="tx1"/>
                </a:solidFill>
                <a:cs typeface="B Mitra" pitchFamily="2" charset="-78"/>
              </a:rPr>
              <a:t>انّک لا تخلف المیعاد</a:t>
            </a:r>
            <a:r>
              <a:rPr lang="en-US" sz="1600" dirty="0">
                <a:solidFill>
                  <a:schemeClr val="tx1"/>
                </a:solidFill>
                <a:cs typeface="B Mitra" pitchFamily="2" charset="-78"/>
              </a:rPr>
              <a:t>» [171 168] </a:t>
            </a:r>
            <a:r>
              <a:rPr lang="ar-SA" sz="1600" dirty="0">
                <a:solidFill>
                  <a:schemeClr val="tx1"/>
                </a:solidFill>
                <a:cs typeface="B Mitra" pitchFamily="2" charset="-78"/>
              </a:rPr>
              <a:t>بخواند، از این جمعه تا جمعه دیگر، از گزند دشمنان و نیز آسیب بلاها در امان باشد</a:t>
            </a:r>
            <a:r>
              <a:rPr lang="en-US" sz="1600" dirty="0">
                <a:solidFill>
                  <a:schemeClr val="tx1"/>
                </a:solidFill>
                <a:cs typeface="B Mitra" pitchFamily="2" charset="-78"/>
              </a:rPr>
              <a:t>.</a:t>
            </a:r>
          </a:p>
          <a:p>
            <a:pPr algn="just"/>
            <a:r>
              <a:rPr lang="ar-SA" sz="1600" dirty="0">
                <a:solidFill>
                  <a:schemeClr val="tx1"/>
                </a:solidFill>
                <a:cs typeface="B Mitra" pitchFamily="2" charset="-78"/>
              </a:rPr>
              <a:t>بیست و چهارم: شیخ طوسی از امام صادق علیه السّلام روایت کرده: هر که پس از نماز صبح یا پس از نماز ظهر بگوید</a:t>
            </a:r>
            <a:r>
              <a:rPr lang="en-US" sz="1600" dirty="0">
                <a:solidFill>
                  <a:schemeClr val="tx1"/>
                </a:solidFill>
                <a:cs typeface="B Mitra" pitchFamily="2" charset="-78"/>
              </a:rPr>
              <a:t>: </a:t>
            </a:r>
            <a:r>
              <a:rPr lang="ar-SA" sz="1600" dirty="0">
                <a:solidFill>
                  <a:schemeClr val="tx1"/>
                </a:solidFill>
                <a:cs typeface="B Mitra" pitchFamily="2" charset="-78"/>
              </a:rPr>
              <a:t>اللَّهُمَّ اجْعَلْ صَلاتَکَ وَ صَلاهَ مَلائِکَتِکَ وَ رُسُلِکَ عَلَی مُحَمَّدٍ وَ آلِ مُحَمَّدٍ </a:t>
            </a:r>
            <a:r>
              <a:rPr lang="en-US" sz="1600" u="sng" dirty="0">
                <a:solidFill>
                  <a:schemeClr val="tx1"/>
                </a:solidFill>
                <a:cs typeface="B Mitra" pitchFamily="2" charset="-78"/>
                <a:hlinkClick r:id="rId3" tooltip=" بار خدایا! رحمت بی کرانت، و درود فرشتگان و فرستادگانت را بر محمّد و خاندان محمّد قرار ده "/>
              </a:rPr>
              <a:t>(1)</a:t>
            </a:r>
            <a:r>
              <a:rPr lang="en-US" sz="1600" dirty="0">
                <a:solidFill>
                  <a:schemeClr val="tx1"/>
                </a:solidFill>
                <a:cs typeface="B Mitra" pitchFamily="2" charset="-78"/>
              </a:rPr>
              <a:t>  </a:t>
            </a:r>
            <a:r>
              <a:rPr lang="ar-SA" sz="1600" dirty="0">
                <a:solidFill>
                  <a:schemeClr val="tx1"/>
                </a:solidFill>
                <a:cs typeface="B Mitra" pitchFamily="2" charset="-78"/>
              </a:rPr>
              <a:t>تا یک سال بر او گناهی نوشته نشود و نیز فرموده هر که بعد از نماز صبح و نماز ظهر بگوید</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آلِ مُحَمَّدٍ وَ عَجِّلْ فَرَجَهُمْ </a:t>
            </a:r>
            <a:r>
              <a:rPr lang="en-US" sz="1600" u="sng" dirty="0">
                <a:solidFill>
                  <a:schemeClr val="tx1"/>
                </a:solidFill>
                <a:cs typeface="B Mitra" pitchFamily="2" charset="-78"/>
                <a:hlinkClick r:id="rId4" tooltip=" خدایا بر محمّد و خاندان محمّد درود فرست و طلوع ظهورشان را زود گردان "/>
              </a:rPr>
              <a:t>(2)</a:t>
            </a:r>
            <a:r>
              <a:rPr lang="en-US" sz="1600" dirty="0">
                <a:solidFill>
                  <a:schemeClr val="tx1"/>
                </a:solidFill>
                <a:cs typeface="B Mitra" pitchFamily="2" charset="-78"/>
              </a:rPr>
              <a:t>  </a:t>
            </a:r>
            <a:r>
              <a:rPr lang="ar-SA" sz="1600" dirty="0">
                <a:solidFill>
                  <a:schemeClr val="tx1"/>
                </a:solidFill>
                <a:cs typeface="B Mitra" pitchFamily="2" charset="-78"/>
              </a:rPr>
              <a:t>نمیرد تا حضرت قائم ( عجل الله تعالی فرجه الشریف ) را درک کند</a:t>
            </a:r>
            <a:r>
              <a:rPr lang="en-US" sz="1600" dirty="0">
                <a:solidFill>
                  <a:schemeClr val="tx1"/>
                </a:solidFill>
                <a:cs typeface="B Mitra" pitchFamily="2" charset="-78"/>
              </a:rPr>
              <a:t>.</a:t>
            </a:r>
            <a:r>
              <a:rPr lang="ar-SA" sz="1600" dirty="0">
                <a:solidFill>
                  <a:schemeClr val="tx1"/>
                </a:solidFill>
                <a:cs typeface="B Mitra" pitchFamily="2" charset="-78"/>
              </a:rPr>
              <a:t> (مؤلف گوید: اگر دعای پیشین را پی از فریضه ظهر جمعه بخواند تا جمعه دیگر از بلاها در امان باشد</a:t>
            </a:r>
            <a:r>
              <a:rPr lang="en-US" sz="1600" dirty="0">
                <a:solidFill>
                  <a:schemeClr val="tx1"/>
                </a:solidFill>
                <a:cs typeface="B Mitra" pitchFamily="2" charset="-78"/>
              </a:rPr>
              <a:t>.</a:t>
            </a:r>
            <a:r>
              <a:rPr lang="ar-SA" sz="1600" dirty="0">
                <a:solidFill>
                  <a:schemeClr val="tx1"/>
                </a:solidFill>
                <a:cs typeface="B Mitra" pitchFamily="2" charset="-78"/>
              </a:rPr>
              <a:t>) و نیز روایت شده: هر که بین دو نماز روز جمعه، بر محمّد و آل محمّد صلوات فرستد، پاداش آن برابر پاداش هفتاد رکعت نماز خواهد بود</a:t>
            </a:r>
            <a:r>
              <a:rPr lang="en-US" sz="1600" dirty="0">
                <a:solidFill>
                  <a:schemeClr val="tx1"/>
                </a:solidFill>
                <a:cs typeface="B Mitra" pitchFamily="2" charset="-78"/>
              </a:rPr>
              <a:t>.</a:t>
            </a:r>
          </a:p>
          <a:p>
            <a:pPr algn="just"/>
            <a:r>
              <a:rPr lang="ar-SA" sz="1600" dirty="0">
                <a:solidFill>
                  <a:schemeClr val="tx1"/>
                </a:solidFill>
                <a:cs typeface="B Mitra" pitchFamily="2" charset="-78"/>
              </a:rPr>
              <a:t>بیست و پنجم</a:t>
            </a:r>
            <a:r>
              <a:rPr lang="en-US" sz="1600" dirty="0">
                <a:solidFill>
                  <a:schemeClr val="tx1"/>
                </a:solidFill>
                <a:cs typeface="B Mitra" pitchFamily="2" charset="-78"/>
              </a:rPr>
              <a:t>: </a:t>
            </a:r>
            <a:r>
              <a:rPr lang="ar-SA" sz="1600" dirty="0">
                <a:solidFill>
                  <a:schemeClr val="tx1"/>
                </a:solidFill>
                <a:cs typeface="B Mitra" pitchFamily="2" charset="-78"/>
              </a:rPr>
              <a:t>دعای «یا من یرحم من لا ترحمه العباد» و دعای «الّلهمّ هذا یوم مبارک» را که در از دعاهای «صحیفه کامله» [صحیفه کامله سجّادیه] است بخواند</a:t>
            </a:r>
            <a:r>
              <a:rPr lang="en-US" sz="1600" dirty="0">
                <a:solidFill>
                  <a:schemeClr val="tx1"/>
                </a:solidFill>
                <a:cs typeface="B Mitra" pitchFamily="2" charset="-78"/>
              </a:rPr>
              <a:t>.</a:t>
            </a:r>
          </a:p>
          <a:p>
            <a:pPr algn="just"/>
            <a:r>
              <a:rPr lang="ar-SA" sz="1600" dirty="0">
                <a:solidFill>
                  <a:schemeClr val="tx1"/>
                </a:solidFill>
                <a:cs typeface="B Mitra" pitchFamily="2" charset="-78"/>
              </a:rPr>
              <a:t>بیست و ششم: هر که در روز جمعه پس از نماز ظهر دو رکعت نماز به جای آورد، و در هر رکعت بعد از سوره «حمد» هفت بار </a:t>
            </a:r>
            <a:r>
              <a:rPr lang="en-US" sz="1600" dirty="0">
                <a:solidFill>
                  <a:schemeClr val="tx1"/>
                </a:solidFill>
                <a:cs typeface="B Mitra" pitchFamily="2" charset="-78"/>
              </a:rPr>
              <a:t>«</a:t>
            </a:r>
            <a:r>
              <a:rPr lang="ar-SA" sz="1600" dirty="0">
                <a:solidFill>
                  <a:schemeClr val="tx1"/>
                </a:solidFill>
                <a:cs typeface="B Mitra" pitchFamily="2" charset="-78"/>
              </a:rPr>
              <a:t>قل هو اللّه احد</a:t>
            </a:r>
            <a:r>
              <a:rPr lang="en-US" sz="1600" dirty="0">
                <a:solidFill>
                  <a:schemeClr val="tx1"/>
                </a:solidFill>
                <a:cs typeface="B Mitra" pitchFamily="2" charset="-78"/>
              </a:rPr>
              <a:t>» </a:t>
            </a:r>
            <a:r>
              <a:rPr lang="ar-SA" sz="1600" dirty="0">
                <a:solidFill>
                  <a:schemeClr val="tx1"/>
                </a:solidFill>
                <a:cs typeface="B Mitra" pitchFamily="2" charset="-78"/>
              </a:rPr>
              <a:t>بخواند و پس از نماز بگوید</a:t>
            </a:r>
            <a:r>
              <a:rPr lang="en-US" sz="1600" dirty="0">
                <a:solidFill>
                  <a:schemeClr val="tx1"/>
                </a:solidFill>
                <a:cs typeface="B Mitra" pitchFamily="2" charset="-78"/>
              </a:rPr>
              <a:t>: </a:t>
            </a:r>
            <a:r>
              <a:rPr lang="ar-SA" sz="1600" dirty="0">
                <a:solidFill>
                  <a:schemeClr val="tx1"/>
                </a:solidFill>
                <a:cs typeface="B Mitra" pitchFamily="2" charset="-78"/>
              </a:rPr>
              <a:t>اللَّهُمَّ اجْعَلْنِی مِنْ أَهْلِ الْجَنَّهِ الَّتِی حَشْوُهَا الْبَرَکَهُ  وَ عُمَّارُهَا الْمَلائِکَهُ مَعَ نَبِیِّنَا مُحَمَّدٍ صَلَّی اللَّهُ عَلَیْهِ وَ آلِهِ وَ أَبِینَا إِبْرَاهِیمَ عَلَیْهِ السَّلامُ</a:t>
            </a:r>
            <a:r>
              <a:rPr lang="en-US" sz="1600" dirty="0">
                <a:solidFill>
                  <a:schemeClr val="tx1"/>
                </a:solidFill>
                <a:cs typeface="B Mitra" pitchFamily="2" charset="-78"/>
              </a:rPr>
              <a:t>. </a:t>
            </a:r>
            <a:r>
              <a:rPr lang="en-US" sz="1600" u="sng" dirty="0">
                <a:solidFill>
                  <a:schemeClr val="tx1"/>
                </a:solidFill>
                <a:cs typeface="B Mitra" pitchFamily="2" charset="-78"/>
                <a:hlinkClick r:id="rId5" tooltip=" خدایا! مرا از اهل بهشت قرار ده، آن بهشتی که انباشته از برکت و نعمت است و آبادکنندگانش فرشتگان هستند، در کنار پیامبر، محمّد ( درود خدا بر او و خاندانش باد ) و پدرمان ابراهیم بر او درود و سلام باد. "/>
              </a:rPr>
              <a:t>(1)</a:t>
            </a:r>
            <a:r>
              <a:rPr lang="en-US" sz="1600" dirty="0">
                <a:solidFill>
                  <a:schemeClr val="tx1"/>
                </a:solidFill>
                <a:cs typeface="B Mitra" pitchFamily="2" charset="-78"/>
              </a:rPr>
              <a:t> </a:t>
            </a:r>
            <a:r>
              <a:rPr lang="ar-SA" sz="1600" dirty="0">
                <a:solidFill>
                  <a:schemeClr val="tx1"/>
                </a:solidFill>
                <a:cs typeface="B Mitra" pitchFamily="2" charset="-78"/>
              </a:rPr>
              <a:t>تا جمعه دیگر دچار فتنه ای نشود، و حق تعالی او را در کنار و به همراه محمّد صلی اللّه علیه و آله و اهل بیتش و ابراهیم علیه السّلام بگذارد</a:t>
            </a:r>
            <a:r>
              <a:rPr lang="en-US" sz="1600" dirty="0">
                <a:solidFill>
                  <a:schemeClr val="tx1"/>
                </a:solidFill>
                <a:cs typeface="B Mitra" pitchFamily="2" charset="-78"/>
              </a:rPr>
              <a:t>.</a:t>
            </a:r>
            <a:r>
              <a:rPr lang="ar-SA" sz="1600" dirty="0">
                <a:solidFill>
                  <a:schemeClr val="tx1"/>
                </a:solidFill>
                <a:cs typeface="B Mitra" pitchFamily="2" charset="-78"/>
              </a:rPr>
              <a:t> (علاّمه مجلسی رحمه اللّه فرموده: اگر این دعا را فردی که سیّد نیست بخواند به جای «و ابینا» بگوید «و ابیه</a:t>
            </a:r>
            <a:r>
              <a:rPr lang="en-US" sz="1600" dirty="0">
                <a:solidFill>
                  <a:schemeClr val="tx1"/>
                </a:solidFill>
                <a:cs typeface="B Mitra" pitchFamily="2" charset="-78"/>
              </a:rPr>
              <a:t>»</a:t>
            </a:r>
            <a:r>
              <a:rPr lang="ar-SA" sz="1600" dirty="0" smtClean="0">
                <a:solidFill>
                  <a:schemeClr val="tx1"/>
                </a:solidFill>
                <a:cs typeface="B Mitra" pitchFamily="2" charset="-78"/>
              </a:rPr>
              <a:t>)</a:t>
            </a:r>
            <a:endParaRPr lang="en-US" sz="1600" dirty="0">
              <a:solidFill>
                <a:schemeClr val="tx1"/>
              </a:solidFill>
              <a:cs typeface="B Mitra" pitchFamily="2" charset="-78"/>
            </a:endParaRPr>
          </a:p>
        </p:txBody>
      </p:sp>
    </p:spTree>
    <p:extLst>
      <p:ext uri="{BB962C8B-B14F-4D97-AF65-F5344CB8AC3E}">
        <p14:creationId xmlns:p14="http://schemas.microsoft.com/office/powerpoint/2010/main" val="2003613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عصر 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smtClean="0">
                <a:solidFill>
                  <a:schemeClr val="tx1"/>
                </a:solidFill>
                <a:cs typeface="B Mitra" pitchFamily="2" charset="-78"/>
              </a:rPr>
              <a:t>بیست </a:t>
            </a:r>
            <a:r>
              <a:rPr lang="ar-SA" sz="1600" dirty="0">
                <a:solidFill>
                  <a:schemeClr val="tx1"/>
                </a:solidFill>
                <a:cs typeface="B Mitra" pitchFamily="2" charset="-78"/>
              </a:rPr>
              <a:t>و هفتم: روایت شده: بهترین زمان برای فرستادن صلوات در روز جمعه، پس از عصر است</a:t>
            </a:r>
            <a:r>
              <a:rPr lang="en-US" sz="1600" dirty="0">
                <a:solidFill>
                  <a:schemeClr val="tx1"/>
                </a:solidFill>
                <a:cs typeface="B Mitra" pitchFamily="2" charset="-78"/>
              </a:rPr>
              <a:t>. </a:t>
            </a:r>
            <a:r>
              <a:rPr lang="ar-SA" sz="1600" dirty="0">
                <a:solidFill>
                  <a:schemeClr val="tx1"/>
                </a:solidFill>
                <a:cs typeface="B Mitra" pitchFamily="2" charset="-78"/>
              </a:rPr>
              <a:t>بنابراین در آن وقت صد مرتبه بگو</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آلِ مُحَمَّدٍ وَ عَجِّلْ فَرَجَهُمْ </a:t>
            </a:r>
            <a:r>
              <a:rPr lang="en-US" sz="1600" u="sng" dirty="0">
                <a:solidFill>
                  <a:schemeClr val="tx1"/>
                </a:solidFill>
                <a:cs typeface="B Mitra" pitchFamily="2" charset="-78"/>
                <a:hlinkClick r:id="rId2" tooltip=" خدایا! بر محمّد و خاندانش رحمت فرست و ظهورشان را زود گردان "/>
              </a:rPr>
              <a:t>(2)</a:t>
            </a:r>
            <a:r>
              <a:rPr lang="en-US" sz="1600" dirty="0">
                <a:solidFill>
                  <a:schemeClr val="tx1"/>
                </a:solidFill>
                <a:cs typeface="B Mitra" pitchFamily="2" charset="-78"/>
              </a:rPr>
              <a:t>  </a:t>
            </a:r>
            <a:r>
              <a:rPr lang="ar-SA" sz="1600" dirty="0">
                <a:solidFill>
                  <a:schemeClr val="tx1"/>
                </a:solidFill>
                <a:cs typeface="B Mitra" pitchFamily="2" charset="-78"/>
              </a:rPr>
              <a:t>مستحّب است صد مرتبه بگویی</a:t>
            </a:r>
            <a:r>
              <a:rPr lang="en-US" sz="1600" dirty="0">
                <a:solidFill>
                  <a:schemeClr val="tx1"/>
                </a:solidFill>
                <a:cs typeface="B Mitra" pitchFamily="2" charset="-78"/>
              </a:rPr>
              <a:t>: </a:t>
            </a:r>
            <a:r>
              <a:rPr lang="ar-SA" sz="1600" dirty="0">
                <a:solidFill>
                  <a:schemeClr val="tx1"/>
                </a:solidFill>
                <a:cs typeface="B Mitra" pitchFamily="2" charset="-78"/>
              </a:rPr>
              <a:t>صَلَوَاتُ اللَّهِ وَ مَلائِکَتِهِ وَ أَنْبِیَائِهِ وَ رُسُلِهِ وَ جَمِیعِ خَلْقِهِ عَلَی مُحَمَّدٍ وَ آلِ مُحَمَّدٍ وَ السَّلامُ عَلَیْهِ وَ عَلَیْهِمْ وَ عَلَی أَرْوَاحِهِمْ وَ أَجْسَادِهِمْ وَ رَحْمَهُ اللَّهِ وَ بَرَکَاتُهُ</a:t>
            </a:r>
            <a:r>
              <a:rPr lang="en-US" sz="1600" dirty="0">
                <a:solidFill>
                  <a:schemeClr val="tx1"/>
                </a:solidFill>
                <a:cs typeface="B Mitra" pitchFamily="2" charset="-78"/>
              </a:rPr>
              <a:t>. </a:t>
            </a:r>
            <a:r>
              <a:rPr lang="ar-SA" sz="1600" dirty="0">
                <a:solidFill>
                  <a:schemeClr val="tx1"/>
                </a:solidFill>
                <a:cs typeface="B Mitra" pitchFamily="2" charset="-78"/>
              </a:rPr>
              <a:t>صلوات بر محمّد و آل محمّد در بین ظهر و عصر، برابر با هفتاد رکعت نماز است، و کسیکه پس از عصر روز جمعه بگوید</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آلِ مُحَمَّدٍ الْأَوْصِیَاءِ الْمَرْضِیِّینَ بِأَفْضَلِ صَلَوَاتِکَ وَ بَارِکْ عَلَیْهِمْ بِأَفْضَلِ بَرَکَاتِکَ وَ السَّلامُ عَلَیْهِمْ وَ عَلَی أَرْوَاحِهِمْ وَ أَجْسَادِهِمْ وَ رَحْمَهُ اللَّهِ وَ بَرَکَاتُهُ </a:t>
            </a:r>
            <a:r>
              <a:rPr lang="en-US" sz="1600" u="sng" dirty="0">
                <a:solidFill>
                  <a:schemeClr val="tx1"/>
                </a:solidFill>
                <a:cs typeface="B Mitra" pitchFamily="2" charset="-78"/>
                <a:hlinkClick r:id="rId3" tooltip=" خدایا! درود فرست بر محمّد و خاندان محمّد، آن جانشینان پسندیده او، برترین درودهایت را، و از بهترین برکاتت به آنان ارزانی کن، و سلام بر ایشان و بر جان ها و بدن هاشان و رحمت و برکات خدا بر آنان باد. "/>
              </a:rPr>
              <a:t>(4)</a:t>
            </a:r>
            <a:r>
              <a:rPr lang="en-US" sz="1600" dirty="0">
                <a:solidFill>
                  <a:schemeClr val="tx1"/>
                </a:solidFill>
                <a:cs typeface="B Mitra" pitchFamily="2" charset="-78"/>
              </a:rPr>
              <a:t>  </a:t>
            </a:r>
            <a:r>
              <a:rPr lang="ar-SA" sz="1600" dirty="0">
                <a:solidFill>
                  <a:schemeClr val="tx1"/>
                </a:solidFill>
                <a:cs typeface="B Mitra" pitchFamily="2" charset="-78"/>
              </a:rPr>
              <a:t>برای او همانند پاداش عمل پریان و آدمیان در آن روز خواهد بود</a:t>
            </a:r>
            <a:r>
              <a:rPr lang="en-US" sz="1600" dirty="0">
                <a:solidFill>
                  <a:schemeClr val="tx1"/>
                </a:solidFill>
                <a:cs typeface="B Mitra" pitchFamily="2" charset="-78"/>
              </a:rPr>
              <a:t>. </a:t>
            </a:r>
            <a:r>
              <a:rPr lang="ar-SA" sz="1600" dirty="0">
                <a:solidFill>
                  <a:schemeClr val="tx1"/>
                </a:solidFill>
                <a:cs typeface="B Mitra" pitchFamily="2" charset="-78"/>
              </a:rPr>
              <a:t>و چنانچه ده بار و هفت بار خوانده شود بهتر است </a:t>
            </a:r>
            <a:endParaRPr lang="en-US" sz="1600" dirty="0">
              <a:solidFill>
                <a:schemeClr val="tx1"/>
              </a:solidFill>
              <a:cs typeface="B Mitra" pitchFamily="2" charset="-78"/>
            </a:endParaRPr>
          </a:p>
          <a:p>
            <a:pPr algn="just"/>
            <a:r>
              <a:rPr lang="ar-SA" sz="1600" dirty="0">
                <a:solidFill>
                  <a:schemeClr val="tx1"/>
                </a:solidFill>
                <a:cs typeface="B Mitra" pitchFamily="2" charset="-78"/>
              </a:rPr>
              <a:t>و شیخ کلینی در کتاب «کافی» روایت کرده: وقتی که در روز جمعه نماز خود را خواندی بگو</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آلِ مُحَمَّدٍ الْأَوْصِیَاءِ الْمَرْضِیِّینَ بِأَفْضَلِ صَلَوَاتِکَ وَ بَارِکْ عَلَیْهِمْ بِأَفْضَلِ بَرَکَاتِکَ وَ السَّلامُ عَلَیْهِ وَ عَلَیْهِمْ وَ رَحْمَهُ اللَّهِ وَ بَرَکَاتُهُ</a:t>
            </a:r>
            <a:r>
              <a:rPr lang="en-US" sz="1600" dirty="0">
                <a:solidFill>
                  <a:schemeClr val="tx1"/>
                </a:solidFill>
                <a:cs typeface="B Mitra" pitchFamily="2" charset="-78"/>
              </a:rPr>
              <a:t> . </a:t>
            </a:r>
            <a:r>
              <a:rPr lang="en-US" sz="1600" u="sng" dirty="0">
                <a:solidFill>
                  <a:schemeClr val="tx1"/>
                </a:solidFill>
                <a:cs typeface="B Mitra" pitchFamily="2" charset="-78"/>
                <a:hlinkClick r:id="rId4" tooltip=" خدایا! درود فرست بر محمّد و خاندان محمّد که جانشینان پسندیده اویند بهترین درودهایت را، و بهترین برکاتت را بر آنان ارزانی کن، و سلام و رحمت و برکات خدا بر او و بر ایشان باد. "/>
              </a:rPr>
              <a:t>(1)</a:t>
            </a:r>
            <a:r>
              <a:rPr lang="en-US" sz="1600" dirty="0">
                <a:solidFill>
                  <a:schemeClr val="tx1"/>
                </a:solidFill>
                <a:cs typeface="B Mitra" pitchFamily="2" charset="-78"/>
              </a:rPr>
              <a:t>  </a:t>
            </a:r>
            <a:r>
              <a:rPr lang="ar-SA" sz="1600" dirty="0">
                <a:solidFill>
                  <a:schemeClr val="tx1"/>
                </a:solidFill>
                <a:cs typeface="B Mitra" pitchFamily="2" charset="-78"/>
              </a:rPr>
              <a:t>به یقین هر که این صلوات را، پس از نماز عصر بخواند حق تعالی برای او صد هزار کار نیک ثبت کند، و از او صد هزار گناه را محو نماید، و صد هزار حاجتش را روا کند، و صد هزار بار مقامش را در بهشت بلند گرداند</a:t>
            </a:r>
            <a:r>
              <a:rPr lang="en-US" sz="1600" dirty="0">
                <a:solidFill>
                  <a:schemeClr val="tx1"/>
                </a:solidFill>
                <a:cs typeface="B Mitra" pitchFamily="2" charset="-78"/>
              </a:rPr>
              <a:t>.</a:t>
            </a:r>
            <a:r>
              <a:rPr lang="ar-SA" sz="1600" dirty="0">
                <a:solidFill>
                  <a:schemeClr val="tx1"/>
                </a:solidFill>
                <a:cs typeface="B Mitra" pitchFamily="2" charset="-78"/>
              </a:rPr>
              <a:t>و نیز شیخ کلینی فرموده روایت شده: هر که این صلوات را هفت بار بخواند برای او به تعداد بندگان کار نیک ثبت کنند و عملش در آن روز مورد قبول واقع شود، و در روز قیامت حاضر می شود درحالی که بین دو چشم او نرو پروفروغی می درخشد</a:t>
            </a:r>
            <a:r>
              <a:rPr lang="en-US" sz="1600" dirty="0">
                <a:solidFill>
                  <a:schemeClr val="tx1"/>
                </a:solidFill>
                <a:cs typeface="B Mitra" pitchFamily="2" charset="-78"/>
              </a:rPr>
              <a:t>.</a:t>
            </a:r>
          </a:p>
          <a:p>
            <a:pPr algn="just"/>
            <a:r>
              <a:rPr lang="ar-SA" sz="1600" dirty="0">
                <a:solidFill>
                  <a:schemeClr val="tx1"/>
                </a:solidFill>
                <a:cs typeface="B Mitra" pitchFamily="2" charset="-78"/>
              </a:rPr>
              <a:t>بیست و هشتم: بعد از عصر هفتاد بار بگوید: استغفر اللّه ربّی و اتوب الیه [از خدا، پروردگارم آمرزش می جویم و به سوی او می پویم] تا حق تعالی گناهان او را بیامرزد</a:t>
            </a:r>
            <a:r>
              <a:rPr lang="en-US" sz="1600" dirty="0">
                <a:solidFill>
                  <a:schemeClr val="tx1"/>
                </a:solidFill>
                <a:cs typeface="B Mitra" pitchFamily="2" charset="-78"/>
              </a:rPr>
              <a:t>.</a:t>
            </a:r>
          </a:p>
          <a:p>
            <a:pPr algn="just"/>
            <a:r>
              <a:rPr lang="ar-SA" sz="1600" dirty="0">
                <a:solidFill>
                  <a:schemeClr val="tx1"/>
                </a:solidFill>
                <a:cs typeface="B Mitra" pitchFamily="2" charset="-78"/>
              </a:rPr>
              <a:t>بیست و نهم: صد بار سوره «انّا انزلناه» را بخواند</a:t>
            </a:r>
            <a:r>
              <a:rPr lang="en-US" sz="1600" dirty="0">
                <a:solidFill>
                  <a:schemeClr val="tx1"/>
                </a:solidFill>
                <a:cs typeface="B Mitra" pitchFamily="2" charset="-78"/>
              </a:rPr>
              <a:t>. </a:t>
            </a:r>
            <a:r>
              <a:rPr lang="ar-SA" sz="1600" dirty="0">
                <a:solidFill>
                  <a:schemeClr val="tx1"/>
                </a:solidFill>
                <a:cs typeface="B Mitra" pitchFamily="2" charset="-78"/>
              </a:rPr>
              <a:t>از موسی بن جعفر علیه السّلام روایت شده: برای خدا در روز جمعه هزار نسیم رحمت است که هرچه بنده اش بخواهد از آن نسیم مهرآمیز به او ببخشد، پس هر که بعد از عصر روز جمعه صد بار سوره «انّا انزلناه» را بخواند، حق تعالی آن هزار رحمت را چند برابر گرداند و به او عطا فرماید</a:t>
            </a:r>
            <a:r>
              <a:rPr lang="en-US" sz="1600" dirty="0">
                <a:solidFill>
                  <a:schemeClr val="tx1"/>
                </a:solidFill>
                <a:cs typeface="B Mitra" pitchFamily="2" charset="-78"/>
              </a:rPr>
              <a:t>.</a:t>
            </a:r>
          </a:p>
          <a:p>
            <a:pPr algn="just"/>
            <a:r>
              <a:rPr lang="ar-SA" sz="1600" dirty="0">
                <a:solidFill>
                  <a:schemeClr val="tx1"/>
                </a:solidFill>
                <a:cs typeface="B Mitra" pitchFamily="2" charset="-78"/>
              </a:rPr>
              <a:t>سی ام: دعای عشرات را که در صفحات بعد خواهد آمد بخواند</a:t>
            </a:r>
            <a:r>
              <a:rPr lang="en-US" sz="1600" dirty="0">
                <a:solidFill>
                  <a:schemeClr val="tx1"/>
                </a:solidFill>
                <a:cs typeface="B Mitra" pitchFamily="2" charset="-78"/>
              </a:rPr>
              <a:t>.</a:t>
            </a:r>
          </a:p>
          <a:p>
            <a:pPr algn="just"/>
            <a:r>
              <a:rPr lang="ar-SA" sz="1600" dirty="0">
                <a:solidFill>
                  <a:schemeClr val="tx1"/>
                </a:solidFill>
                <a:cs typeface="B Mitra" pitchFamily="2" charset="-78"/>
              </a:rPr>
              <a:t>سی و یکم: شیخ طوسی رحمه اللّه فرموده: هنگام اجابت دعا ساعت آخر روز جمعه تا غروب آفتاب است، سزاوار است مؤمن در آن ساعت بسیار دعا کند</a:t>
            </a:r>
            <a:r>
              <a:rPr lang="en-US" sz="1600" dirty="0">
                <a:solidFill>
                  <a:schemeClr val="tx1"/>
                </a:solidFill>
                <a:cs typeface="B Mitra" pitchFamily="2" charset="-78"/>
              </a:rPr>
              <a:t>. </a:t>
            </a:r>
            <a:r>
              <a:rPr lang="ar-SA" sz="1600" dirty="0">
                <a:solidFill>
                  <a:schemeClr val="tx1"/>
                </a:solidFill>
                <a:cs typeface="B Mitra" pitchFamily="2" charset="-78"/>
              </a:rPr>
              <a:t>و روایت شده: ساعت اجابت دعا، هنگامی است که نیمی از خورشید غروب کرده باشد، و نیمه دیگر آن در مغرب دیده شود</a:t>
            </a:r>
            <a:r>
              <a:rPr lang="en-US" sz="1600" dirty="0">
                <a:solidFill>
                  <a:schemeClr val="tx1"/>
                </a:solidFill>
                <a:cs typeface="B Mitra" pitchFamily="2" charset="-78"/>
              </a:rPr>
              <a:t>. </a:t>
            </a:r>
            <a:r>
              <a:rPr lang="ar-SA" sz="1600" dirty="0">
                <a:solidFill>
                  <a:schemeClr val="tx1"/>
                </a:solidFill>
                <a:cs typeface="B Mitra" pitchFamily="2" charset="-78"/>
              </a:rPr>
              <a:t>حضرت فاطمه علیها السّلام در آن هنگام دعا می کرد، بنابراین دعا در آن ساعت مستحب است</a:t>
            </a:r>
            <a:r>
              <a:rPr lang="en-US" sz="1600" dirty="0">
                <a:solidFill>
                  <a:schemeClr val="tx1"/>
                </a:solidFill>
                <a:cs typeface="B Mitra" pitchFamily="2" charset="-78"/>
              </a:rPr>
              <a:t>. </a:t>
            </a:r>
            <a:r>
              <a:rPr lang="ar-SA" sz="1600" dirty="0">
                <a:solidFill>
                  <a:schemeClr val="tx1"/>
                </a:solidFill>
                <a:cs typeface="B Mitra" pitchFamily="2" charset="-78"/>
              </a:rPr>
              <a:t>و دعایی را که از پیامبر صلی اللّه علیه و آله روایت شده مستحب است در ساعت اجابت دعا بخواند</a:t>
            </a:r>
            <a:r>
              <a:rPr lang="en-US" sz="1600" dirty="0">
                <a:solidFill>
                  <a:schemeClr val="tx1"/>
                </a:solidFill>
                <a:cs typeface="B Mitra" pitchFamily="2" charset="-78"/>
              </a:rPr>
              <a:t>. </a:t>
            </a:r>
            <a:r>
              <a:rPr lang="ar-SA" sz="1600" dirty="0">
                <a:solidFill>
                  <a:schemeClr val="tx1"/>
                </a:solidFill>
                <a:cs typeface="B Mitra" pitchFamily="2" charset="-78"/>
              </a:rPr>
              <a:t>و آن دعا این است</a:t>
            </a:r>
            <a:r>
              <a:rPr lang="en-US" sz="1600" dirty="0">
                <a:solidFill>
                  <a:schemeClr val="tx1"/>
                </a:solidFill>
                <a:cs typeface="B Mitra" pitchFamily="2" charset="-78"/>
              </a:rPr>
              <a:t>: </a:t>
            </a:r>
            <a:r>
              <a:rPr lang="ar-SA" sz="1600" dirty="0">
                <a:solidFill>
                  <a:schemeClr val="tx1"/>
                </a:solidFill>
                <a:cs typeface="B Mitra" pitchFamily="2" charset="-78"/>
              </a:rPr>
              <a:t>سُبْحَانَکَ لا إِلَهَ إِلا أَنْتَ یَا حَنَّانُ یَا مَنَّانُ یَا بَدِیعَ السَّمَاوَاتِ وَ الْأَرْضِ یَا ذَا الْجَلالِ وَ الْإِکْرَامِ </a:t>
            </a:r>
            <a:r>
              <a:rPr lang="en-US" sz="1600" u="sng" dirty="0">
                <a:solidFill>
                  <a:schemeClr val="tx1"/>
                </a:solidFill>
                <a:cs typeface="B Mitra" pitchFamily="2" charset="-78"/>
                <a:hlinkClick r:id="rId5" tooltip=" پاک و منزّهی، پرستیده ای جز تو نیست، ای پرمهر ای بخشایشگر، ای پدیدآوردنده آسمانها و زمین، ای دارای بزرگی و کرم. "/>
              </a:rPr>
              <a:t>(1)</a:t>
            </a:r>
            <a:r>
              <a:rPr lang="en-US" sz="1600" dirty="0">
                <a:solidFill>
                  <a:schemeClr val="tx1"/>
                </a:solidFill>
                <a:cs typeface="B Mitra" pitchFamily="2" charset="-78"/>
              </a:rPr>
              <a:t>  </a:t>
            </a:r>
            <a:r>
              <a:rPr lang="ar-SA" sz="1600" dirty="0">
                <a:solidFill>
                  <a:schemeClr val="tx1"/>
                </a:solidFill>
                <a:cs typeface="B Mitra" pitchFamily="2" charset="-78"/>
              </a:rPr>
              <a:t>و در ساعت آخر روز جمعه دعای «سمات» را که پس از این خواهد آمد بخواند</a:t>
            </a:r>
            <a:r>
              <a:rPr lang="en-US" sz="1600" dirty="0" smtClean="0">
                <a:solidFill>
                  <a:schemeClr val="tx1"/>
                </a:solidFill>
                <a:cs typeface="B Mitra" pitchFamily="2" charset="-78"/>
              </a:rPr>
              <a:t>.</a:t>
            </a:r>
            <a:endParaRPr lang="en-US" sz="1600" dirty="0">
              <a:solidFill>
                <a:schemeClr val="tx1"/>
              </a:solidFill>
              <a:cs typeface="B Mitra" pitchFamily="2" charset="-78"/>
            </a:endParaRPr>
          </a:p>
        </p:txBody>
      </p:sp>
    </p:spTree>
    <p:extLst>
      <p:ext uri="{BB962C8B-B14F-4D97-AF65-F5344CB8AC3E}">
        <p14:creationId xmlns:p14="http://schemas.microsoft.com/office/powerpoint/2010/main" val="3189413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عصر 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b="1" dirty="0">
                <a:solidFill>
                  <a:schemeClr val="tx1"/>
                </a:solidFill>
                <a:cs typeface="B Mitra" pitchFamily="2" charset="-78"/>
              </a:rPr>
              <a:t>صلوات ابوالحسن ضراب اصفهانی</a:t>
            </a:r>
            <a:endParaRPr lang="en-US" sz="1600" dirty="0">
              <a:solidFill>
                <a:schemeClr val="tx1"/>
              </a:solidFill>
              <a:cs typeface="B Mitra" pitchFamily="2" charset="-78"/>
            </a:endParaRPr>
          </a:p>
          <a:p>
            <a:pPr algn="just"/>
            <a:r>
              <a:rPr lang="ar-SA" sz="1600" dirty="0">
                <a:solidFill>
                  <a:schemeClr val="tx1"/>
                </a:solidFill>
                <a:cs typeface="B Mitra" pitchFamily="2" charset="-78"/>
              </a:rPr>
              <a:t>آگاه باش روز جمعه از چند جهت اختصاص و تعلّق به امام عصر عجلّ اللّه تعالی فرجه الشریف دارد: یکی آنکه ولادت با سعادت ایشان در آن روز بوده، دیگر آنکه ظهور پر از سرور آن حضرت در روز جمعه خواهد بود، و ازاین رو، انتظار فرج در آن روز بیش از روزهای دیگر است، و در زیارت مختصّ به آن حضرت در روز جمعه آمده است «هذا یوم الجمعه، و هو یومک المتوقّع فیه ظهورک، و الفرج فیه للمؤمنین علی یدک» [این روز جمعه است، روزی که انتظار میرود در آن ظهور کنی و به دست تو برای مومنان گشایش حاصل شود] بلکه عید بودن روز جمعه، و آن را یکی از عیدهای چهارگانه شمردن در حقیقت به خاطر زمان ظهور آن حضرت است، که در آن هنگام زمین را از وجود شرک و کفر، و آلودگی به گناه و هم از وجود ستمکاران و دین ستیزان و کافران و منافقان پاک و پاکیزه میگرداند، و با آشکار ساختن کلمه حق و برافراشتن پرچم ایمان و احکام دین، چشم و دل خاصان اهل ایمان را در آن روز روشن و مسرور و خرسند مینماید و اشرقت الارض بنور ربّها [زمین به پرتو پروردگارش تا بنده گشت] پس شایسته است که در این روز صلوات کبیر را بخوانی، و دعایی را که حضرت رضا علیه السّلام امر به خواند آن برای صاحب الأمر عجل الله تعالی فرجه الشریف فرموده اند قرائت کنی، و آغاز آن دعا این است: «اللّهمّ ادفع عن ولیّک و خلیفتک» که بطور کامل در باب زیارات، در آخر اعمال سرداب خواهد آمد</a:t>
            </a:r>
            <a:r>
              <a:rPr lang="en-US" sz="1600" dirty="0">
                <a:solidFill>
                  <a:schemeClr val="tx1"/>
                </a:solidFill>
                <a:cs typeface="B Mitra" pitchFamily="2" charset="-78"/>
              </a:rPr>
              <a:t>.</a:t>
            </a:r>
          </a:p>
          <a:p>
            <a:pPr algn="just"/>
            <a:r>
              <a:rPr lang="ar-SA" sz="1600" dirty="0">
                <a:solidFill>
                  <a:schemeClr val="tx1"/>
                </a:solidFill>
                <a:cs typeface="B Mitra" pitchFamily="2" charset="-78"/>
              </a:rPr>
              <a:t>جا دارد در اینجا صلواتی را که به ابو الحسن ضرّاب اصفهانی منسوب است و شیخ طوسی و سیّد ابن طاووس آن را در اعمال عصر روز جمعه آورده اند ذکر کنیم بسیّد ابن طاووس فرموده: این صلوات از مولای ما حضرت مهدی عجل الله تعالی فرجه الشریف روایت شده و حتی اگر تعقیب روز جمعه را به جهت، عذری نتوانستی بخوانی، هرگز این صلوات را ترک نکن به جهت امری که خدا جل جلاله ما را به آن آگاه نموده است</a:t>
            </a:r>
            <a:r>
              <a:rPr lang="en-US" sz="1600" dirty="0">
                <a:solidFill>
                  <a:schemeClr val="tx1"/>
                </a:solidFill>
                <a:cs typeface="B Mitra" pitchFamily="2" charset="-78"/>
              </a:rPr>
              <a:t>. </a:t>
            </a:r>
            <a:r>
              <a:rPr lang="ar-SA" sz="1600" dirty="0">
                <a:solidFill>
                  <a:schemeClr val="tx1"/>
                </a:solidFill>
                <a:cs typeface="B Mitra" pitchFamily="2" charset="-78"/>
              </a:rPr>
              <a:t>و آن دعا این است</a:t>
            </a:r>
            <a:r>
              <a:rPr lang="en-US" sz="1600" dirty="0">
                <a:solidFill>
                  <a:schemeClr val="tx1"/>
                </a:solidFill>
                <a:cs typeface="B Mitra" pitchFamily="2" charset="-78"/>
              </a:rPr>
              <a:t>:</a:t>
            </a:r>
            <a:r>
              <a:rPr lang="ar-SA" sz="1600" dirty="0">
                <a:solidFill>
                  <a:schemeClr val="tx1"/>
                </a:solidFill>
                <a:cs typeface="B Mitra" pitchFamily="2" charset="-78"/>
              </a:rPr>
              <a:t>بِسْمِ اللَّهِ الرَّحْمَنِ الرَّحِیمِ اللَّهُمَّ صَلِّ عَلَی مُحَمَّدٍ سَیِّدِ الْمُرْسَلِینَ وَ خَاتَمِ النَّبِیِّینَ وَ حُجَّهِ رَبِّ الْعَالَمِینَ الْمُنْتَجَبِ فِی الْمِیثَاقِ الْمُصْطَفَی فِی الظِّلالِ الْمُطَهَّرِ مِنْ کُلِّ آفَهٍ الْبَرِی ءِ مِنْ کُلِّ عَیْبٍ الْمُؤَمَّلِ لِلنَّجَاهِ الْمُرْتَجَی لِلشَّفَاعَهِ الْمُفَوَّضِ إِلَیْهِ دِینُ اللَّهِ اللَّهُمَّ شَرِّفْ بُنْیَانَهُ وَ عَظِّمْ بُرْهَانَهُ وَ أَفْلِجْ حُجَّتَهُ وَ ارْفَعْ دَرَجَتَهُ وَ أَضِئْ نُورَهُ وَ بَیِّضْ وَجْهَهُ وَ أَعْطِهِ الْفَضْلَ وَ الْفَضِیلَهَ وَ الْمَنْزِلَهَ وَ الْوَسِیلَهَ وَ الدَّرَجَهَ الرَّفِیعَهَ وَ ابْعَثْهُ مَقَاماً مَحْمُوداً یَغْبِطُهُ بِهِ الْأَوَّلُونَ وَ الْآخِرُونَ وَ صَلِّ عَلَی أَمِیرِ الْمُؤْمِنِینَ وَ وَارِثِ الْمُرْسَلِینَ وَ قَائِدِ الْغُرِّ الْمُحَجَّلِینَ وَ سَیِّدِ الْوَصِیِّینَ وَ حُجَّهِ رَبِّ الْعَالَمِینَ وَ صَلِّ عَلَی الْحَسَنِ بْنِ عَلِیٍّ إِمَامِ الْمُؤْمِنِینَ وَ وَارِثِ الْمُرْسَلِینَ وَ حُجَّهِ رَبِّ الْعَالَمِینَ وَ صَلِّ عَلَی الْحُسَیْنِ بْنِ عَلِیٍّ إِمَامِ الْمُؤْمِنِینَ وَ وَارِثِ الْمُرْسَلِینَ وَ حُجَّهِ رَبِّ الْعَالَمِینَ وَ صَلِّ عَلَی عَلِیِّ بْنِ الْحُسَیْنِ إِمَامِ الْمُؤْمِنِینَ، </a:t>
            </a:r>
            <a:r>
              <a:rPr lang="en-US" sz="1600" u="sng" dirty="0">
                <a:solidFill>
                  <a:schemeClr val="tx1"/>
                </a:solidFill>
                <a:cs typeface="B Mitra" pitchFamily="2" charset="-78"/>
                <a:hlinkClick r:id="rId2" tooltip=" &#10;&#10;به نام خدا که رحمتش بسیار و مهربانی اش همیشگی است، خدایا! بر محمّد درود فرست، آن سرور فرستادگان و پایان بخش پیامبران و برهان پروردگار جهانیان، آن برگزیده خدا در عالم الست، انتخاب شده او در ملکوت، پاکیزه از هر آفت، بری از هر عیب، همان که از او آرزوی نج"/>
              </a:rPr>
              <a:t>(1)</a:t>
            </a:r>
            <a:r>
              <a:rPr lang="en-US" sz="1600" dirty="0">
                <a:solidFill>
                  <a:schemeClr val="tx1"/>
                </a:solidFill>
                <a:cs typeface="B Mitra" pitchFamily="2" charset="-78"/>
              </a:rPr>
              <a:t> </a:t>
            </a:r>
            <a:r>
              <a:rPr lang="ar-SA" sz="1600" dirty="0">
                <a:solidFill>
                  <a:schemeClr val="tx1"/>
                </a:solidFill>
                <a:cs typeface="B Mitra" pitchFamily="2" charset="-78"/>
              </a:rPr>
              <a:t>وَ وَارِثِ الْمُرْسَلِینَ وَ حُجَّهِ رَبِّ الْعَالَمِینَ وَ صَلِّ عَلَی مُحَمَّدِ بْنِ عَلِیٍّ إِمَامِ الْمُؤْمِنِینَ وَ وَارِثِ الْمُرْسَلِینَ وَ حُجَّهِ رَبِّ الْعَالَمِینَ وَ صَلِّ عَلَی جَعْفَرِ بْنِ مُحَمَّدٍ إِمَامِ الْمُؤْمِنِینَ وَ وَارِثِ الْمُرْسَلِینَ وَ حُجَّهِ رَبِّ الْعَالَمِینَ وَ صَلِّ عَلَی مُوسَی بْنِ جَعْفَرٍ إِمَامِ الْمُؤْمِنِینَ وَ وَارِثِ الْمُرْسَلِینَ وَ حُجَّهِ رَبِّ الْعَالَمِینَ وَ صَلِّ عَلَی عَلِیِّ بْنِ مُوسَی إِمَامِ الْمُؤْمِنِینَ وَ وَارِثِ الْمُرْسَلِینَ وَ حُجَّهِ رَبِّ الْعَالَمِینَ وَ صَلِّ عَلَی مُحَمَّدِ بْنِ عَلِیٍّ إِمَامِ الْمُؤْمِنِینَ وَ وَارِثِ الْمُرْسَلِینَ وَ حُجَّهِ رَبِّ الْعَالَمِینَ وَ صَلِّ عَلَی عَلِیِّ بْنِ مُحَمَّدٍ إِمَامِ الْمُؤْمِنِینَ وَ وَارِثِ الْمُرْسَلِینَ وَ حُجَّهِ رَبِّ الْعَالَمِینَ وَ صَلِّ عَلَی الْحَسَنِ بْنِ عَلِیٍّ إِمَامِ الْمُؤْمِنِینَ وَ وَارِثِ الْمُرْسَلِینَ وَ حُجَّهِ رَبِّ الْعَالَمِینَ وَ صَلِّ عَلَی الْخَلَفِ الْهَادِی الْمَهْدِیِّ إِمَامِ الْمُؤْمِنِینَ وَ وَارِثِ الْمُرْسَلِینَ وَ حُجَّهِ رَبِّ الْعَالَمِینَ ، </a:t>
            </a:r>
            <a:r>
              <a:rPr lang="en-US" sz="1600" u="sng" dirty="0">
                <a:solidFill>
                  <a:schemeClr val="tx1"/>
                </a:solidFill>
                <a:cs typeface="B Mitra" pitchFamily="2" charset="-78"/>
                <a:hlinkClick r:id="rId3" tooltip=" و بر محمّد بن علی پیشوای مؤمنان، و وارث رسولان، و برهان پروردگار جهانیان درود فرست، و بر جعفر بن محمّد پیشوای مؤمنان، و وارث رسولان، و برهان پروردگار جهانیان درود فرست، و بر موسی بن جعفر پیشوای مؤمنان و وارث رسولان و برهان پروردگار جهانیان، درود فرست، و "/>
              </a:rPr>
              <a:t>(2)</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أَهْلِ بَیْتِهِ الْأَئِمَّهِ الْهَادِینَ الْعُلَمَاءِ الصَّادِقِینَ الْأَبْرَارِ الْمُتَّقِینَ دَعَائِمِ دِینِکَ وَ أَرْکَانِ تَوْحِیدِکَ وَ تَرَاجِمَهِ وَحْیِکَ وَ حُجَجِکَ عَلَی خَلْقِکَ وَ خُلَفَائِکَ فِی أَرْضِکَ الَّذِینَ اخْتَرْتَهُمْ لِنَفْسِکَ وَ اصْطَفَیْتَهُمْ عَلَی عِبَادِکَ وَ ارْتَضَیْتَهُمْ لِدِینِکَ وَ خَصَصْتَهُمْ بِمَعْرِفَتِکَ وَ جَلَّلْتَهُمْ بِکَرَامَتِکَ وَ غَشَّیْتَهُمْ بِرَحْمَتِکَ وَ رَبَّیْتَهُمْ بِنِعْمَتِکَ وَ غَذَّیْتَهُمْ بِحِکْمَتِکَ وَ أَلْبَسْتَهُم نُورَکَ وَ رَفَعْتَهُمْ فِی مَلَکُوتِکَ وَ حَفَفْتَهُمْ بِمَلائِکَتِکَ وَ شَرَّفْتَهُمْ بِنَبِیِّکَ صَلَوَاتُکَ عَلَیْهِ وَ آلِهِ اللَّهُمَّ صَلِّ عَلَی مُحَمَّدٍ وَ عَلَیْهِمْ صَلاهً زَاکِیَهً نَامِیَهً، </a:t>
            </a:r>
            <a:r>
              <a:rPr lang="en-US" sz="1600" u="sng" dirty="0">
                <a:solidFill>
                  <a:schemeClr val="tx1"/>
                </a:solidFill>
                <a:cs typeface="B Mitra" pitchFamily="2" charset="-78"/>
                <a:hlinkClick r:id="rId4" tooltip=" بار خدایا! بر محمّد و خاندانش درود فرست، آن پیشوایان رهنما و عالمان راستگو، و نیکان پرهیزگار، آنان که ستون های دین تو و پایه های توحیدت و ترجمان وحیت و حجّت های تو بر آفریده هایت، و جانشینان تو در زمینت هستند، هم آنان که برای خود اختیار کردی.&#10;&#10;و و بر بن"/>
              </a:rPr>
              <a:t>(1)</a:t>
            </a:r>
            <a:r>
              <a:rPr lang="en-US" sz="1600" dirty="0">
                <a:solidFill>
                  <a:schemeClr val="tx1"/>
                </a:solidFill>
                <a:cs typeface="B Mitra" pitchFamily="2" charset="-78"/>
              </a:rPr>
              <a:t> </a:t>
            </a:r>
            <a:r>
              <a:rPr lang="ar-SA" sz="1600" dirty="0">
                <a:solidFill>
                  <a:schemeClr val="tx1"/>
                </a:solidFill>
                <a:cs typeface="B Mitra" pitchFamily="2" charset="-78"/>
              </a:rPr>
              <a:t>کَثِیرَهً دَائِمَهً طَیِّبَهً لا یُحِیطُ بِهَا إِلا أَنْتَ وَ لا یَسَعُهَا إِلا عِلْمُکَ وَ لا یُحْصِیهَا أَحَدٌ غَیْرُکَ اللَّهُمَّ وَ صَلِّ عَلَی وَلِیِّکَ الْمُحْیِی سُنَّتَکَ الْقَائِمِ بِأَمْرِکَ الدَّاعِی إِلَیْکَ الدَّلِیلِ عَلَیْکَ حُجَّتِکَ عَلَی خَلْقِکَ وَ خَلِیفَتِکَ فِی أَرْضِکَ وَ شَاهِدِکَ عَلَی عِبَادِکَ اللَّهُمَّ أَعِزَّ نَصْرَهُ وَ مُدَّ فِی عُمْرِهِ وَ زَیِّنِ الْأَرْضَ بِطُولِ بَقَائِهِ اللَّهُمَّ اکْفِهِ بَغْیَ الْحَاسِدِینَ وَ أَعِذْهُ مِنْ شَرِّ الْکَائِدِینَ وَ ازْجُرْ عَنْهُ إِرَادَهَ الظَّالِمِینَ وَ خَلِّصْهُ مِنْ أَیْدِی الْجَبَّارِینَ ، </a:t>
            </a:r>
            <a:r>
              <a:rPr lang="en-US" sz="1600" u="sng" dirty="0">
                <a:solidFill>
                  <a:schemeClr val="tx1"/>
                </a:solidFill>
                <a:cs typeface="B Mitra" pitchFamily="2" charset="-78"/>
                <a:hlinkClick r:id="rId5" tooltip=" فراوان پیوسته و خوشایند که جز تو به آن احاطه نیابد، جز دانش تو آن را فرا نگیرد، و کسی جز تو شمارش را نداند.&#10;&#10;خدایا! درود فرست بر ولیّت که حیات بخش راه و روشت و بپادارنده فرمانت و دعوت کننده به سویت و رهنمای به هستی ات، و حجّت بر آفریدگان و جانشینت در زم"/>
              </a:rPr>
              <a:t>(2)</a:t>
            </a:r>
            <a:r>
              <a:rPr lang="en-US" sz="1600" dirty="0">
                <a:solidFill>
                  <a:schemeClr val="tx1"/>
                </a:solidFill>
                <a:cs typeface="B Mitra" pitchFamily="2" charset="-78"/>
              </a:rPr>
              <a:t> </a:t>
            </a:r>
            <a:r>
              <a:rPr lang="ar-SA" sz="1600" dirty="0">
                <a:solidFill>
                  <a:schemeClr val="tx1"/>
                </a:solidFill>
                <a:cs typeface="B Mitra" pitchFamily="2" charset="-78"/>
              </a:rPr>
              <a:t>اللَّهُمَّ أَعْطِهِ فِی نَفْسِهِ وَ ذُرِّیَّتِهِ وَ شِیعَتِهِ وَ رَعِیَّتِهِ وَ خَاصَّتِهِ وَ عَامَّتِهِ وَ عَدُوِّهِ وَ جَمِیعِ أَهْلِ الدُّنْیَا مَا تُقِرُّ بِهِ عَیْنَهُ وَ تَسُرُّ بِهِ نَفْسَهُ وَ بَلِّغْهُ أَفْضَلَ مَا أَمَّلَهُ فِی الدُّنْیَا وَ الْآخِرَهِ إِنَّکَ عَلَی کُلِّ شَیْ ءٍ قَدِیرٌ اللَّهُمَّ جَدِّدْ بِهِ مَا امْتَحَی [مُحِیَ </a:t>
            </a:r>
            <a:r>
              <a:rPr lang="en-US" sz="1600" dirty="0">
                <a:solidFill>
                  <a:schemeClr val="tx1"/>
                </a:solidFill>
                <a:cs typeface="B Mitra" pitchFamily="2" charset="-78"/>
              </a:rPr>
              <a:t>] </a:t>
            </a:r>
            <a:r>
              <a:rPr lang="ar-SA" sz="1600" dirty="0">
                <a:solidFill>
                  <a:schemeClr val="tx1"/>
                </a:solidFill>
                <a:cs typeface="B Mitra" pitchFamily="2" charset="-78"/>
              </a:rPr>
              <a:t>مِنْ دِینِکَ وَ أَحْیِ بِهِ مَا بُدِّلَ مِنْ کِتَابِکَ وَ أَظْهِرْ بِهِ مَا غُیِّرَ مِنْ حُکْمِکَ حَتَّی یَعُودَ دِینُکَ بِهِ وَ عَلَی یَدَیْهِ غَضّاً جَدِیداً خَالِصاً مُخْلِصا لا شَکَّ فِیهِ وَ لا شُبْهَهَ مَعَهُ وَ لا بَاطِلَ عِنْدَهُ وَ لا بِدْعَهَ لَدَیْهِ اللَّهُمَّ نَوِّرْ بِنُورِهِ کُلَّ ظُلْمَهٍ وَ هُدَّ بِرُکْنِهِ کُلَّ بِدْعَهٍ وَ اهْدِمْ بِعِزِّهِ کُلَّ ضَلالَهٍ وَ اقْصِمْ بِهِ کُلَّ جَبَّارٍ وَ أَخْمِدْ بِسَیْفِهِ کُلَّ نَارٍ وَ أَهْلِکْ بِعَدْلِهِ جَوْرَ کُلِّ جَائِرٍ وَ أَجْرِ حُکْمَهُ عَلَی کُلِّ حُکْمٍ وَ أَذِلَّ بِسُلْطَانِهِ کُلَّ سُلْطَانٍ</a:t>
            </a:r>
            <a:r>
              <a:rPr lang="en-US" sz="1600" dirty="0">
                <a:solidFill>
                  <a:schemeClr val="tx1"/>
                </a:solidFill>
                <a:cs typeface="B Mitra" pitchFamily="2" charset="-78"/>
              </a:rPr>
              <a:t>. </a:t>
            </a:r>
            <a:r>
              <a:rPr lang="en-US" sz="1600" u="sng" dirty="0">
                <a:solidFill>
                  <a:schemeClr val="tx1"/>
                </a:solidFill>
                <a:cs typeface="B Mitra" pitchFamily="2" charset="-78"/>
                <a:hlinkClick r:id="rId6" tooltip=" بار خدایا! به او عطا کن برای خودش و فرزندانش، و پیروانش و رعیتش و خاصانش و همه آنان که فرمانش برند و دشمنانش و همه اهل دنیا آنچه که دیدگانش را به آن روشن کنی و دلش را به آن شاد نمایی و او را د ردنیا و آخرت به برترین آرزوهایش برسان، به یقین تو بر هر چیز ت"/>
              </a:rPr>
              <a:t>(3)</a:t>
            </a:r>
            <a:r>
              <a:rPr lang="en-US" sz="1600" dirty="0">
                <a:solidFill>
                  <a:schemeClr val="tx1"/>
                </a:solidFill>
                <a:cs typeface="B Mitra" pitchFamily="2" charset="-78"/>
              </a:rPr>
              <a:t> </a:t>
            </a:r>
            <a:r>
              <a:rPr lang="ar-SA" sz="1600" dirty="0">
                <a:solidFill>
                  <a:schemeClr val="tx1"/>
                </a:solidFill>
                <a:cs typeface="B Mitra" pitchFamily="2" charset="-78"/>
              </a:rPr>
              <a:t>اللَّهُمَّ أَذِلَّ کُلَّ مَنْ نَاوَاهُ وَ أَهْلِکْ کُلَّ مَنْ عَادَاهُ وَ امْکُرْ بِمَنْ کَادَهُ وَ اسْتَأْصِلْ مَنْ جَحَدَهُ حَقَّهُ وَ اسْتَهَانَ بِأَمْرِهِ وَ سَعَی فِی إِطْفَاءِ نُورِهِ وَ أَرَادَ إِخْمَادَ ذِکْرِهِ اللَّهُمَّ صَلِّ عَلَی مُحَمَّدٍ الْمُصْطَفَی وَ عَلِیٍّ الْمُرْتَضَی وَ فَاطِمَهَ الزَّهْرَاءِ وَ الْحَسَنِ الرِّضَا وَ الْحُسَیْنِ الْمُصَفَّی وَ جَمِیعِ الْأَوْصِیَاءِ مَصَابِیحِ الدُّجَی وَ أَعْلامِ الْهُدَی وَ مَنَارِ التُّقَی وَ الْعُرْوَهِ الْوُثْقَی وَ الْحَبْلِ الْمَتِینِ وَ الصِّرَاطِ الْمُسْتَقِیمِ وَ صَلِّ عَلَی وَلِیِّکَ وَ وُلاهِ عَهْدِکَ وَ الْأَئِمَّهِ مِنْ وُلْدِهِ وَ مُدَّ فِی أَعْمَارِهِمْ وَ زِدْ فِی آجَالِهِمْ وَ بَلِّغْهُمْ أَقْصَی آمَالِهِمْ دِینا وَ دُنْیَا وَ آخِرَهً إِنَّکَ عَلَی کُلِّ شَیْ ءٍ قَدِیرٌ </a:t>
            </a:r>
            <a:r>
              <a:rPr lang="en-US" sz="1600" u="sng" dirty="0">
                <a:solidFill>
                  <a:schemeClr val="tx1"/>
                </a:solidFill>
                <a:cs typeface="B Mitra" pitchFamily="2" charset="-78"/>
                <a:hlinkClick r:id="rId7" tooltip=" بار خدایا! هرکه را که آهنگ او کند به ذلّت نشان و هر که را با او دشمنی ورزد هلاک ساز و مکر کن با هر که با او نیرنگ بازد، و هرکه حقش را انکار کند و فرمانش را سبک شمارد، و در خاموش کردن نورش بکوشد، و فرونشاندن یادش را اراده نماید از بن برکن، خدایا! درود فرس"/>
              </a:rPr>
              <a:t>(1)</a:t>
            </a:r>
            <a:r>
              <a:rPr lang="en-US" sz="1600" dirty="0">
                <a:solidFill>
                  <a:schemeClr val="tx1"/>
                </a:solidFill>
                <a:cs typeface="B Mitra" pitchFamily="2" charset="-78"/>
              </a:rPr>
              <a:t> </a:t>
            </a:r>
          </a:p>
          <a:p>
            <a:pPr algn="just"/>
            <a:r>
              <a:rPr lang="ar-SA" sz="1600" dirty="0">
                <a:solidFill>
                  <a:schemeClr val="tx1"/>
                </a:solidFill>
                <a:cs typeface="B Mitra" pitchFamily="2" charset="-78"/>
              </a:rPr>
              <a:t>بدان که موافق روایتی شب شنبه هم حکم شبه جمعه را دارد و سزاوار است آنچه در شب جمعه خوانده می شود در آن شب هم خوانده شود</a:t>
            </a:r>
            <a:r>
              <a:rPr lang="en-US" sz="1600" dirty="0">
                <a:solidFill>
                  <a:schemeClr val="tx1"/>
                </a:solidFill>
                <a:cs typeface="B Mitra" pitchFamily="2" charset="-78"/>
              </a:rPr>
              <a:t>.</a:t>
            </a:r>
          </a:p>
          <a:p>
            <a:pPr algn="just"/>
            <a:r>
              <a:rPr lang="en-US" sz="1600" dirty="0">
                <a:solidFill>
                  <a:schemeClr val="tx1"/>
                </a:solidFill>
                <a:cs typeface="B Mitra" pitchFamily="2" charset="-78"/>
              </a:rPr>
              <a:t> </a:t>
            </a:r>
          </a:p>
        </p:txBody>
      </p:sp>
    </p:spTree>
    <p:extLst>
      <p:ext uri="{BB962C8B-B14F-4D97-AF65-F5344CB8AC3E}">
        <p14:creationId xmlns:p14="http://schemas.microsoft.com/office/powerpoint/2010/main" val="3012809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fa-IR" dirty="0" smtClean="0">
                <a:cs typeface="B Esfehan" pitchFamily="2" charset="-78"/>
              </a:rPr>
              <a:t>فضیلت و اعمال شب و وروز جمعه</a:t>
            </a:r>
            <a:br>
              <a:rPr lang="fa-IR" dirty="0" smtClean="0">
                <a:cs typeface="B Esfehan" pitchFamily="2" charset="-78"/>
              </a:rPr>
            </a:br>
            <a:r>
              <a:rPr lang="fa-IR" dirty="0" smtClean="0">
                <a:cs typeface="B Esfehan" pitchFamily="2" charset="-78"/>
              </a:rPr>
              <a:t>تهیه شده در </a:t>
            </a:r>
            <a:br>
              <a:rPr lang="fa-IR" dirty="0" smtClean="0">
                <a:cs typeface="B Esfehan" pitchFamily="2" charset="-78"/>
              </a:rPr>
            </a:br>
            <a:r>
              <a:rPr lang="fa-IR" dirty="0" smtClean="0">
                <a:cs typeface="B Esfehan" pitchFamily="2" charset="-78"/>
              </a:rPr>
              <a:t>حوزه دانش آموزی</a:t>
            </a:r>
            <a:endParaRPr lang="fa-IR" dirty="0">
              <a:cs typeface="B Esfehan" pitchFamily="2" charset="-78"/>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3124200"/>
            <a:ext cx="3048000" cy="2563550"/>
          </a:xfrm>
        </p:spPr>
      </p:pic>
    </p:spTree>
    <p:extLst>
      <p:ext uri="{BB962C8B-B14F-4D97-AF65-F5344CB8AC3E}">
        <p14:creationId xmlns:p14="http://schemas.microsoft.com/office/powerpoint/2010/main" val="2351869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14400"/>
          </a:xfrm>
        </p:spPr>
        <p:txBody>
          <a:bodyPr>
            <a:normAutofit/>
          </a:bodyPr>
          <a:lstStyle/>
          <a:p>
            <a:r>
              <a:rPr lang="fa-IR" sz="4000" dirty="0" smtClean="0">
                <a:cs typeface="B Titr" pitchFamily="2" charset="-78"/>
              </a:rPr>
              <a:t>فضیلت شب و روز جمعه</a:t>
            </a:r>
            <a:endParaRPr lang="fa-IR" sz="4000" dirty="0">
              <a:cs typeface="B Titr" pitchFamily="2" charset="-78"/>
            </a:endParaRPr>
          </a:p>
        </p:txBody>
      </p:sp>
      <p:sp>
        <p:nvSpPr>
          <p:cNvPr id="3" name="Subtitle 2"/>
          <p:cNvSpPr>
            <a:spLocks noGrp="1"/>
          </p:cNvSpPr>
          <p:nvPr>
            <p:ph type="subTitle" idx="1"/>
          </p:nvPr>
        </p:nvSpPr>
        <p:spPr>
          <a:xfrm>
            <a:off x="0" y="609600"/>
            <a:ext cx="8991600" cy="5334000"/>
          </a:xfrm>
        </p:spPr>
        <p:txBody>
          <a:bodyPr>
            <a:noAutofit/>
          </a:bodyPr>
          <a:lstStyle/>
          <a:p>
            <a:pPr marL="285750" indent="-285750" algn="just">
              <a:buFont typeface="Wingdings" pitchFamily="2" charset="2"/>
              <a:buChar char="ü"/>
            </a:pPr>
            <a:r>
              <a:rPr lang="ar-SA" sz="1500" dirty="0">
                <a:solidFill>
                  <a:schemeClr val="tx1"/>
                </a:solidFill>
                <a:cs typeface="B Mitra" pitchFamily="2" charset="-78"/>
              </a:rPr>
              <a:t>جمعه، شبش تابناک و روزش بس روشن است، </a:t>
            </a:r>
            <a:endParaRPr lang="en-US" sz="1500" dirty="0">
              <a:solidFill>
                <a:schemeClr val="tx1"/>
              </a:solidFill>
              <a:cs typeface="B Mitra" pitchFamily="2" charset="-78"/>
            </a:endParaRPr>
          </a:p>
          <a:p>
            <a:pPr marL="285750" indent="-285750" algn="just">
              <a:buFont typeface="Wingdings" pitchFamily="2" charset="2"/>
              <a:buChar char="ü"/>
            </a:pPr>
            <a:r>
              <a:rPr lang="ar-SA" sz="1500" dirty="0">
                <a:solidFill>
                  <a:schemeClr val="tx1"/>
                </a:solidFill>
                <a:cs typeface="B Mitra" pitchFamily="2" charset="-78"/>
              </a:rPr>
              <a:t>: صلوات بر محمّد و آل محمّد در شب جمعه با هزار کار نیک برابر است و هزار گناه را پاک میکند و مقام انسان را هزار درجه بالا میبرد </a:t>
            </a:r>
            <a:endParaRPr lang="en-US" sz="1500" dirty="0">
              <a:solidFill>
                <a:schemeClr val="tx1"/>
              </a:solidFill>
              <a:cs typeface="B Mitra" pitchFamily="2" charset="-78"/>
            </a:endParaRPr>
          </a:p>
          <a:p>
            <a:pPr marL="285750" indent="-285750" algn="just">
              <a:buFont typeface="Wingdings" pitchFamily="2" charset="2"/>
              <a:buChar char="ü"/>
            </a:pPr>
            <a:r>
              <a:rPr lang="ar-SA" sz="1500" dirty="0" smtClean="0">
                <a:solidFill>
                  <a:schemeClr val="tx1"/>
                </a:solidFill>
                <a:cs typeface="B Mitra" pitchFamily="2" charset="-78"/>
              </a:rPr>
              <a:t>و </a:t>
            </a:r>
            <a:r>
              <a:rPr lang="ar-SA" sz="1500" dirty="0">
                <a:solidFill>
                  <a:schemeClr val="tx1"/>
                </a:solidFill>
                <a:cs typeface="B Mitra" pitchFamily="2" charset="-78"/>
              </a:rPr>
              <a:t>از امام صادق علیه السّلام روایت شده: هرکه در شب جمعه یا روز جمعه سوره «احقاف» را بخواند، در دنیا دچار بیم و هراس نشود و در روز قیامت از وحشت و ترس در امان باشد، و هرکه در شب جمعه سوره واقعه را بخواند، خدا او را دوستش بدارد و او را محبوب تمام مردم کند، </a:t>
            </a:r>
            <a:r>
              <a:rPr lang="ar-SA" sz="1500" dirty="0" smtClean="0">
                <a:solidFill>
                  <a:schemeClr val="tx1"/>
                </a:solidFill>
                <a:cs typeface="B Mitra" pitchFamily="2" charset="-78"/>
              </a:rPr>
              <a:t>و</a:t>
            </a:r>
            <a:r>
              <a:rPr lang="fa-IR" sz="1500" dirty="0">
                <a:solidFill>
                  <a:schemeClr val="tx1"/>
                </a:solidFill>
                <a:cs typeface="B Mitra" pitchFamily="2" charset="-78"/>
              </a:rPr>
              <a:t> </a:t>
            </a:r>
            <a:r>
              <a:rPr lang="ar-SA" sz="1500" dirty="0" smtClean="0">
                <a:solidFill>
                  <a:schemeClr val="tx1"/>
                </a:solidFill>
                <a:cs typeface="B Mitra" pitchFamily="2" charset="-78"/>
              </a:rPr>
              <a:t>در </a:t>
            </a:r>
            <a:r>
              <a:rPr lang="ar-SA" sz="1500" dirty="0">
                <a:solidFill>
                  <a:schemeClr val="tx1"/>
                </a:solidFill>
                <a:cs typeface="B Mitra" pitchFamily="2" charset="-78"/>
              </a:rPr>
              <a:t>دنیا دچار بدحالی و تنگدستی نشود و آفتی از آفات دنیا به او نرسد، و از دوستان حضرت امیر المؤمنین علیه السّلام باشد و این سوره مخصوص امیر المؤمنین علیه السّلام است</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و روایت شده: هرکه سوره «جمعه» را در هر شب جمعه تلاوت کند کفاره اعمال او از این جمعه تا جمعه دیگر خواهد بود</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و نیز همین فضیلت برای کسی که در هر شب جمعه و بعد از ظهر و عصر جمعه سوره «کهف» را بخواند وارد شده است</a:t>
            </a:r>
            <a:r>
              <a:rPr lang="en-US" sz="1500" dirty="0">
                <a:solidFill>
                  <a:schemeClr val="tx1"/>
                </a:solidFill>
                <a:cs typeface="B Mitra" pitchFamily="2" charset="-78"/>
              </a:rPr>
              <a:t>.</a:t>
            </a:r>
          </a:p>
          <a:p>
            <a:pPr marL="285750" indent="-285750" algn="just">
              <a:buFont typeface="Wingdings" pitchFamily="2" charset="2"/>
              <a:buChar char="ü"/>
            </a:pPr>
            <a:r>
              <a:rPr lang="ar-SA" sz="1500" dirty="0" smtClean="0">
                <a:solidFill>
                  <a:schemeClr val="tx1"/>
                </a:solidFill>
                <a:cs typeface="B Mitra" pitchFamily="2" charset="-78"/>
              </a:rPr>
              <a:t>اگر </a:t>
            </a:r>
            <a:r>
              <a:rPr lang="ar-SA" sz="1500" dirty="0">
                <a:solidFill>
                  <a:schemeClr val="tx1"/>
                </a:solidFill>
                <a:cs typeface="B Mitra" pitchFamily="2" charset="-78"/>
              </a:rPr>
              <a:t>برای ده نفر از برادران مؤمن که از دنیا رفته باشند طلب آمرزش کند بهشت برای او واجب می شود</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روز جمعه سید و بزرگ روزهاست، خدا پاداش نیکی ها را در آن روز دو برابر عطا می کند و گناهان را محو می سازد و درجات اهل ایمان را بالا می برد و دعاها را مستجاب نماید و سختی ها را آسان و غم ها را از دل ها می زداید؛و حاجت های بزرگ را روا کند</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و روز جمعه روزافزونی است چرا که خدا لطف و مهر خویش را بر بندگان فزونی می بخشد و گروه های بسیاری را از آتش دوزخ نجات می دهد؛پس هرکه خدا را در آن روز بخواند و حق و حرمت آن روز را آنچنان که شایسته است بشناسد، به یقین خدا او را از آتش دوزخ رهایی دهد</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پس چنانچه در روز جمعه یا شب آن از دنیا برود پاداش شهیدان را دارد و در قیامت ایمن از عذاب الهی برانگیخته می شود؛ و هرکه حرمت جمعه را آنچنان که شاید نگاه ندارد و حقش را تباه کند، یا این که نماز جمعه به جا نیاورد، یا در آن مرتکب محرمات الهی شود، به یقین خدا او را در آتش دوزخ بسوزاند، مگر آنکه توبه کند</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 آفتاب در روزی بهتر از جمعه طلوع نکرده، و هنگامی که پرندگان در </a:t>
            </a:r>
            <a:r>
              <a:rPr lang="ar-SA" sz="1500" dirty="0" smtClean="0">
                <a:solidFill>
                  <a:schemeClr val="tx1"/>
                </a:solidFill>
                <a:cs typeface="B Mitra" pitchFamily="2" charset="-78"/>
              </a:rPr>
              <a:t>روز</a:t>
            </a:r>
            <a:r>
              <a:rPr lang="fa-IR" sz="1500" dirty="0">
                <a:solidFill>
                  <a:schemeClr val="tx1"/>
                </a:solidFill>
                <a:cs typeface="B Mitra" pitchFamily="2" charset="-78"/>
              </a:rPr>
              <a:t> </a:t>
            </a:r>
            <a:r>
              <a:rPr lang="ar-SA" sz="1500" dirty="0" smtClean="0">
                <a:solidFill>
                  <a:schemeClr val="tx1"/>
                </a:solidFill>
                <a:cs typeface="B Mitra" pitchFamily="2" charset="-78"/>
              </a:rPr>
              <a:t>جمعه </a:t>
            </a:r>
            <a:r>
              <a:rPr lang="ar-SA" sz="1500" dirty="0">
                <a:solidFill>
                  <a:schemeClr val="tx1"/>
                </a:solidFill>
                <a:cs typeface="B Mitra" pitchFamily="2" charset="-78"/>
              </a:rPr>
              <a:t>به یکدیگر می رسند به هم سلام می کنند و می گویند: امروز روز با ارزشی است</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هرکه روز </a:t>
            </a:r>
            <a:r>
              <a:rPr lang="ar-SA" sz="1500" dirty="0" smtClean="0">
                <a:solidFill>
                  <a:schemeClr val="tx1"/>
                </a:solidFill>
                <a:cs typeface="B Mitra" pitchFamily="2" charset="-78"/>
              </a:rPr>
              <a:t>جمعه را دریابد، باید به کاری جز عبادت نپردازد، چه در این روز خدا گناه بندگان را می آمرزد و رحمت خویش را بر آنان نازل می کند</a:t>
            </a:r>
            <a:endParaRPr lang="en-US" sz="1500" dirty="0" smtClean="0">
              <a:solidFill>
                <a:schemeClr val="tx1"/>
              </a:solidFill>
              <a:cs typeface="B Mitra" pitchFamily="2" charset="-78"/>
            </a:endParaRPr>
          </a:p>
          <a:p>
            <a:pPr marL="285750" indent="-285750" algn="just">
              <a:buFont typeface="Wingdings" pitchFamily="2" charset="2"/>
              <a:buChar char="ü"/>
            </a:pPr>
            <a:r>
              <a:rPr lang="ar-SA" sz="1500" dirty="0">
                <a:solidFill>
                  <a:schemeClr val="tx1"/>
                </a:solidFill>
                <a:cs typeface="B Mitra" pitchFamily="2" charset="-78"/>
              </a:rPr>
              <a:t>هرکه در هر شب جمعه سوره «اسراء» را بخواند، نمی میرد تا خدمت حضرت قائم عجل الله تعالی فرجه الشریف رسد و از اصحاب آن حضرت گردد و هرکه در هر شب جمعه سوره «کهف» را بخواند، نمی میرد مگر شهید و خداوند او را در قیامت با شهیدان محشور می کند و در قیامت همراه</a:t>
            </a:r>
            <a:r>
              <a:rPr lang="fa-IR" sz="1500" dirty="0">
                <a:solidFill>
                  <a:schemeClr val="tx1"/>
                </a:solidFill>
                <a:cs typeface="B Mitra" pitchFamily="2" charset="-78"/>
              </a:rPr>
              <a:t> </a:t>
            </a:r>
            <a:r>
              <a:rPr lang="ar-SA" sz="1500" dirty="0">
                <a:solidFill>
                  <a:schemeClr val="tx1"/>
                </a:solidFill>
                <a:cs typeface="B Mitra" pitchFamily="2" charset="-78"/>
              </a:rPr>
              <a:t>ایشان </a:t>
            </a:r>
            <a:r>
              <a:rPr lang="fa-IR" sz="1500" dirty="0">
                <a:solidFill>
                  <a:schemeClr val="tx1"/>
                </a:solidFill>
                <a:cs typeface="B Mitra" pitchFamily="2" charset="-78"/>
              </a:rPr>
              <a:t>ش</a:t>
            </a:r>
            <a:r>
              <a:rPr lang="ar-SA" sz="1500" dirty="0">
                <a:solidFill>
                  <a:schemeClr val="tx1"/>
                </a:solidFill>
                <a:cs typeface="B Mitra" pitchFamily="2" charset="-78"/>
              </a:rPr>
              <a:t>نگاهش می دارد و هرکه در شب جمعه سوره های شعراء و نمل و قصص را تلاوت کند، از دوستان خدا گشته و در امان و حمایت حق تعالی قرار می گیرد و نیز در دنیا دچار فقر و تنگدستی نمی شود و خدا در آن جهان چندان از بهشت به او عطا کند که خشنود شود و بلکه افزون بر خشنودی اش بر او کرامت نماید، و صد زن زیبا چشم از زنان دلربای بهشت را به همسری او در آورد و هرکه در شب جمعه سوره سجده را بخواند خدا در قیامت نامه اعمالش را به دست راست او دهد و در حسابرسی اعمال بر او آسان گیرد</a:t>
            </a:r>
            <a:r>
              <a:rPr lang="en-US" sz="1500" dirty="0">
                <a:solidFill>
                  <a:schemeClr val="tx1"/>
                </a:solidFill>
                <a:cs typeface="B Mitra" pitchFamily="2" charset="-78"/>
              </a:rPr>
              <a:t>.</a:t>
            </a:r>
            <a:r>
              <a:rPr lang="fa-IR" sz="1500" dirty="0">
                <a:solidFill>
                  <a:schemeClr val="tx1"/>
                </a:solidFill>
                <a:cs typeface="B Mitra" pitchFamily="2" charset="-78"/>
              </a:rPr>
              <a:t> </a:t>
            </a:r>
            <a:r>
              <a:rPr lang="ar-SA" sz="1500" dirty="0">
                <a:solidFill>
                  <a:schemeClr val="tx1"/>
                </a:solidFill>
                <a:cs typeface="B Mitra" pitchFamily="2" charset="-78"/>
              </a:rPr>
              <a:t>و از دوستان محمّد و خاندان او باشد</a:t>
            </a:r>
            <a:r>
              <a:rPr lang="en-US" sz="1500" dirty="0">
                <a:solidFill>
                  <a:schemeClr val="tx1"/>
                </a:solidFill>
                <a:cs typeface="B Mitra" pitchFamily="2" charset="-78"/>
              </a:rPr>
              <a:t>.</a:t>
            </a:r>
          </a:p>
          <a:p>
            <a:pPr marL="285750" indent="-285750" algn="just">
              <a:buFont typeface="Wingdings" pitchFamily="2" charset="2"/>
              <a:buChar char="ü"/>
            </a:pPr>
            <a:r>
              <a:rPr lang="ar-SA" sz="1500" dirty="0">
                <a:solidFill>
                  <a:schemeClr val="tx1"/>
                </a:solidFill>
                <a:cs typeface="B Mitra" pitchFamily="2" charset="-78"/>
              </a:rPr>
              <a:t>هرکس هر شب جمعه سوره «ص» را قرائت کند، از خیر این جهان و جهان دیگر آن اندازه به او ببخشند که جز به پیامبری مرسل یا فرشته ای مقرّب نبخشیده و او را با هرکس از اهل خانه اش که بخواهد وارد بهشت کنند، حتی خدمتکاری که به او خدمت کرده باشد، هرچند از خانواده او به حساب نیاید و در حدّ شفاعت او </a:t>
            </a:r>
            <a:r>
              <a:rPr lang="ar-SA" sz="1500" dirty="0" smtClean="0">
                <a:solidFill>
                  <a:schemeClr val="tx1"/>
                </a:solidFill>
                <a:cs typeface="B Mitra" pitchFamily="2" charset="-78"/>
              </a:rPr>
              <a:t>نباشد</a:t>
            </a:r>
            <a:endParaRPr lang="en-US" sz="1500" dirty="0">
              <a:solidFill>
                <a:schemeClr val="tx1"/>
              </a:solidFill>
              <a:cs typeface="B Mitra" pitchFamily="2" charset="-78"/>
            </a:endParaRPr>
          </a:p>
        </p:txBody>
      </p:sp>
    </p:spTree>
    <p:extLst>
      <p:ext uri="{BB962C8B-B14F-4D97-AF65-F5344CB8AC3E}">
        <p14:creationId xmlns:p14="http://schemas.microsoft.com/office/powerpoint/2010/main" val="3613512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شب 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marL="285750" lvl="0" indent="-285750" algn="just">
              <a:buFont typeface="Wingdings" pitchFamily="2" charset="2"/>
              <a:buChar char="ü"/>
            </a:pPr>
            <a:r>
              <a:rPr lang="ar-SA" sz="1600" dirty="0" smtClean="0">
                <a:solidFill>
                  <a:schemeClr val="tx1"/>
                </a:solidFill>
                <a:cs typeface="B Mitra" pitchFamily="2" charset="-78"/>
              </a:rPr>
              <a:t>مبادا </a:t>
            </a:r>
            <a:r>
              <a:rPr lang="ar-SA" sz="1600" dirty="0">
                <a:solidFill>
                  <a:schemeClr val="tx1"/>
                </a:solidFill>
                <a:cs typeface="B Mitra" pitchFamily="2" charset="-78"/>
              </a:rPr>
              <a:t>حرمت آن را ضایع گردانی و در انجام عبادات حق تعالی و تقرب جستن به خدا با انجام کارهای شایسته و ترک همه محرّمات الهی در آن روز کوتاهی نمایی</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اگر می توانی شب جمعه را تا صبح به نماز و دعا زنده بدار</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اوّل: بسیار گفتن </a:t>
            </a:r>
            <a:r>
              <a:rPr lang="en-US" sz="1600" dirty="0">
                <a:solidFill>
                  <a:schemeClr val="tx1"/>
                </a:solidFill>
                <a:cs typeface="B Mitra" pitchFamily="2" charset="-78"/>
              </a:rPr>
              <a:t>«</a:t>
            </a:r>
            <a:r>
              <a:rPr lang="ar-SA" sz="1600" dirty="0">
                <a:solidFill>
                  <a:schemeClr val="tx1"/>
                </a:solidFill>
                <a:cs typeface="B Mitra" pitchFamily="2" charset="-78"/>
              </a:rPr>
              <a:t>سُبْحانَ اللّهِ، وَ اللّهُ أَکْبَر، وَ لَا إِلَه إِلاّ اللّهُ» و زیاد صلوات فرستادن (حداقل 100 بار)،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در روز پنجشنبه مستحبّ است فرستادن هزار صلوات بر محمّد و آل محمّد</a:t>
            </a:r>
            <a:r>
              <a:rPr lang="en-US" sz="1600" dirty="0">
                <a:solidFill>
                  <a:schemeClr val="tx1"/>
                </a:solidFill>
                <a:cs typeface="B Mitra" pitchFamily="2" charset="-78"/>
              </a:rPr>
              <a:t>. </a:t>
            </a:r>
            <a:r>
              <a:rPr lang="ar-SA" sz="1600" dirty="0">
                <a:solidFill>
                  <a:schemeClr val="tx1"/>
                </a:solidFill>
                <a:cs typeface="B Mitra" pitchFamily="2" charset="-78"/>
              </a:rPr>
              <a:t>و در آن بگوید</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آلِ مُحَمَّدٍ وَ عَجِّلْ فَرَجَهُمْ وَ أَهْلِکْ عَدُوَّهُمْ مِنَ الْجِنِّ وَ الْإِنْسِ مِنَ الْأَوَّلِینَ وَ الْآخِرِینَ</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مستحب است در آخر روز پنجشنبه به این صورت استغفار کنند</a:t>
            </a:r>
            <a:r>
              <a:rPr lang="en-US" sz="1600" dirty="0">
                <a:solidFill>
                  <a:schemeClr val="tx1"/>
                </a:solidFill>
                <a:cs typeface="B Mitra" pitchFamily="2" charset="-78"/>
              </a:rPr>
              <a:t>: </a:t>
            </a:r>
            <a:r>
              <a:rPr lang="ar-SA" sz="1600" dirty="0">
                <a:solidFill>
                  <a:schemeClr val="tx1"/>
                </a:solidFill>
                <a:cs typeface="B Mitra" pitchFamily="2" charset="-78"/>
              </a:rPr>
              <a:t>أَسْتَغْفِرُ اللَّهَ الَّذِی لا إِلَهَ إِلا هُوَ الْحَیُّ الْقَیُّومُ وَ أَتُوبُ إِلَیْهِ تَوْبَهَ عَبْدٍ خَاضِعٍ مِسْکِینٍ مُسْتَکِینٍ لا یَسْتَطِیعُ لِنَفْسِهِ صَرْفا وَ لا عَدْلا وَ لا نَفْعا وَ لا ضَرّا وَ لا حَیَاهً وَ لا مَوْتا وَ لا نُشُوراً وَ صَلَّی اللَّهُ عَلَی مُحَمَّدٍ وَ عِتْرَتِهِ الطَّیِّبِینَ الطَّاهِرِینَ الْأَخْیَارِ الْأَبْرَارِ وَ سَلَّمَ تَسْلِیماً</a:t>
            </a:r>
            <a:r>
              <a:rPr lang="en-US" sz="1600" dirty="0">
                <a:solidFill>
                  <a:schemeClr val="tx1"/>
                </a:solidFill>
                <a:cs typeface="B Mitra" pitchFamily="2" charset="-78"/>
              </a:rPr>
              <a:t> . </a:t>
            </a:r>
          </a:p>
          <a:p>
            <a:pPr marL="285750" lvl="0" indent="-285750" algn="just">
              <a:buFont typeface="Wingdings" pitchFamily="2" charset="2"/>
              <a:buChar char="ü"/>
            </a:pPr>
            <a:r>
              <a:rPr lang="ar-SA" sz="1600" dirty="0">
                <a:solidFill>
                  <a:schemeClr val="tx1"/>
                </a:solidFill>
                <a:cs typeface="B Mitra" pitchFamily="2" charset="-78"/>
              </a:rPr>
              <a:t>دوّم: آنکه در شب جمعه این سوره ها را بخواند که از برای هریک فوائد و ثواب بسیار روایت شده: بنی اسرائیل [اسراء] کهف، سه طس [شعراء و نمل و قصص] سجده، یسی، ص، احقاف، واقعه، حم سجده، حم دخان، طور، اقتربت، جمعه و اگر فرصت نشد همه را تلاوت کند، واقعه و سوره های قبل از آن را انتخاب کند،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سوّم: نمازهای شب جمعه رابخواند از جمله: نماز حضرت امیر المؤمنین علیه السّلام را بخواند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دو رکعت نماز که در هر رکعت، «حمد» و پانزده مرتبه سوره «زلزال را بخواند</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آنکه در شب جمعه در رکعت اوّل نماز مغرب و رکعت اوّل نماز عشاء سوره «جمعه» و در رکعت دوّم نماز مغرب سوره «توحید» و در رکعت دوم عشا سوره «اعلی» را بخواند</a:t>
            </a:r>
            <a:r>
              <a:rPr lang="en-US" sz="1600" dirty="0">
                <a:solidFill>
                  <a:schemeClr val="tx1"/>
                </a:solidFill>
                <a:cs typeface="B Mitra" pitchFamily="2" charset="-78"/>
              </a:rPr>
              <a:t>.</a:t>
            </a:r>
          </a:p>
          <a:p>
            <a:pPr marL="285750" lvl="0" indent="-285750" algn="just">
              <a:buFont typeface="Wingdings" pitchFamily="2" charset="2"/>
              <a:buChar char="ü"/>
            </a:pPr>
            <a:r>
              <a:rPr lang="ar-SA" sz="1600" dirty="0">
                <a:solidFill>
                  <a:schemeClr val="tx1"/>
                </a:solidFill>
                <a:cs typeface="B Mitra" pitchFamily="2" charset="-78"/>
              </a:rPr>
              <a:t>چهارم: خواند شعر را در شب جمعه ترک کند؛</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پنجم: در حق مؤمنین بسیار دعا کند، </a:t>
            </a:r>
            <a:endParaRPr lang="en-US" sz="1600" dirty="0">
              <a:solidFill>
                <a:schemeClr val="tx1"/>
              </a:solidFill>
              <a:cs typeface="B Mitra" pitchFamily="2" charset="-78"/>
            </a:endParaRPr>
          </a:p>
        </p:txBody>
      </p:sp>
    </p:spTree>
    <p:extLst>
      <p:ext uri="{BB962C8B-B14F-4D97-AF65-F5344CB8AC3E}">
        <p14:creationId xmlns:p14="http://schemas.microsoft.com/office/powerpoint/2010/main" val="2498626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شب 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marL="285750" lvl="0" indent="-285750" algn="just">
              <a:buFont typeface="Wingdings" pitchFamily="2" charset="2"/>
              <a:buChar char="ü"/>
            </a:pPr>
            <a:r>
              <a:rPr lang="ar-SA" sz="1600" dirty="0" smtClean="0">
                <a:solidFill>
                  <a:schemeClr val="tx1"/>
                </a:solidFill>
                <a:cs typeface="B Mitra" pitchFamily="2" charset="-78"/>
              </a:rPr>
              <a:t>ششم</a:t>
            </a:r>
            <a:r>
              <a:rPr lang="ar-SA" sz="1600" dirty="0">
                <a:solidFill>
                  <a:schemeClr val="tx1"/>
                </a:solidFill>
                <a:cs typeface="B Mitra" pitchFamily="2" charset="-78"/>
              </a:rPr>
              <a:t>: دعاهای مخصوص شب جمعه را بخواند از جمله: در سجده آخر نافله شب بخواند، اللَّهُمَّ إِنِّی أَسْأَلُکَ بِوَجْهِکَ الْکَرِیمِ وَ اسْمِکَ الْعَظِیمِ أَنْ تُصَلِّیَ عَلَی مُحَمَّدٍ وَ آلِ مُحَمَّدٍ وَ أَنْ تَغْفِرَ لِی ذَنْبِیَ الْعَظِیمَ</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این دعا را، هفت بار بخواند،: اللَّهُمَّ أَنْتَ رَبِّی لا إِلَهَ إِلا أَنْتَ خَلَقْتَنِی وَ أَنَا عَبْدُکَ وَ ابْنُ أَمَتِکَ وَ فِی قَبْضَتِکَ وَ نَاصِیَتِی بِیَدِکَ أَمْسَیْتُ عَلَی عَهْدِکَ وَ وَعْدِکَ مَا اسْتَطَعْتُ أَعُوذُ بِرِضَاکَ مِنْ شَرِّ مَا صَنَعْتُ أَبُوءُ بِنِعْمَتِکَ [بِعَمَلِی ] وَ أَبُوءُ بِذَنْبِی </a:t>
            </a:r>
            <a:r>
              <a:rPr lang="en-US" sz="1600" dirty="0">
                <a:solidFill>
                  <a:schemeClr val="tx1"/>
                </a:solidFill>
                <a:cs typeface="B Mitra" pitchFamily="2" charset="-78"/>
              </a:rPr>
              <a:t>[</a:t>
            </a:r>
            <a:r>
              <a:rPr lang="ar-SA" sz="1600" dirty="0">
                <a:solidFill>
                  <a:schemeClr val="tx1"/>
                </a:solidFill>
                <a:cs typeface="B Mitra" pitchFamily="2" charset="-78"/>
              </a:rPr>
              <a:t>بِذُنُوبِی ] فَاغْفِرْ لِی ذُنُوبِی إِنَّهُ لا یَغْفِرُ الذُّنُوبَ إِلا أَنْتَ</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دعای اللّهم من </a:t>
            </a:r>
            <a:r>
              <a:rPr lang="ar-SA" sz="1600" dirty="0" smtClean="0">
                <a:solidFill>
                  <a:schemeClr val="tx1"/>
                </a:solidFill>
                <a:cs typeface="B Mitra" pitchFamily="2" charset="-78"/>
              </a:rPr>
              <a:t>تعبّا</a:t>
            </a:r>
            <a:r>
              <a:rPr lang="fa-IR" sz="1600" smtClean="0">
                <a:solidFill>
                  <a:schemeClr val="tx1"/>
                </a:solidFill>
                <a:cs typeface="B Mitra" pitchFamily="2" charset="-78"/>
              </a:rPr>
              <a:t> ....</a:t>
            </a:r>
            <a:r>
              <a:rPr lang="en-US" sz="1600" smtClean="0">
                <a:solidFill>
                  <a:schemeClr val="tx1"/>
                </a:solidFill>
                <a:cs typeface="B Mitra" pitchFamily="2" charset="-78"/>
              </a:rPr>
              <a:t>.</a:t>
            </a:r>
            <a:r>
              <a:rPr lang="ar-SA" sz="1600" dirty="0">
                <a:solidFill>
                  <a:schemeClr val="tx1"/>
                </a:solidFill>
                <a:cs typeface="B Mitra" pitchFamily="2" charset="-78"/>
              </a:rPr>
              <a:t>خوانده شود،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هفتم: دعای </a:t>
            </a:r>
            <a:r>
              <a:rPr lang="en-US" sz="1600" dirty="0">
                <a:solidFill>
                  <a:schemeClr val="tx1"/>
                </a:solidFill>
                <a:cs typeface="B Mitra" pitchFamily="2" charset="-78"/>
              </a:rPr>
              <a:t>«</a:t>
            </a:r>
            <a:r>
              <a:rPr lang="ar-SA" sz="1600" dirty="0">
                <a:solidFill>
                  <a:schemeClr val="tx1"/>
                </a:solidFill>
                <a:cs typeface="B Mitra" pitchFamily="2" charset="-78"/>
              </a:rPr>
              <a:t>کمیل» را بخواند</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هشتم: دعای «اللّهمّ یا شاهد کلّ نجوی</a:t>
            </a:r>
            <a:r>
              <a:rPr lang="en-US" sz="1600" dirty="0">
                <a:solidFill>
                  <a:schemeClr val="tx1"/>
                </a:solidFill>
                <a:cs typeface="B Mitra" pitchFamily="2" charset="-78"/>
              </a:rPr>
              <a:t>» </a:t>
            </a:r>
            <a:r>
              <a:rPr lang="ar-SA" sz="1600" dirty="0">
                <a:solidFill>
                  <a:schemeClr val="tx1"/>
                </a:solidFill>
                <a:cs typeface="B Mitra" pitchFamily="2" charset="-78"/>
              </a:rPr>
              <a:t>را که در شب عرفه هم خوانده می شود، بخواند</a:t>
            </a:r>
            <a:r>
              <a:rPr lang="en-US" sz="1600" dirty="0">
                <a:solidFill>
                  <a:schemeClr val="tx1"/>
                </a:solidFill>
                <a:cs typeface="B Mitra" pitchFamily="2" charset="-78"/>
              </a:rPr>
              <a:t>.</a:t>
            </a:r>
          </a:p>
          <a:p>
            <a:pPr marL="285750" lvl="0" indent="-285750" algn="just">
              <a:buFont typeface="Wingdings" pitchFamily="2" charset="2"/>
              <a:buChar char="ü"/>
            </a:pPr>
            <a:r>
              <a:rPr lang="ar-SA" sz="1600" dirty="0">
                <a:solidFill>
                  <a:schemeClr val="tx1"/>
                </a:solidFill>
                <a:cs typeface="B Mitra" pitchFamily="2" charset="-78"/>
              </a:rPr>
              <a:t>نهم: ده مرتبه بگوید</a:t>
            </a:r>
            <a:r>
              <a:rPr lang="en-US" sz="1600" dirty="0">
                <a:solidFill>
                  <a:schemeClr val="tx1"/>
                </a:solidFill>
                <a:cs typeface="B Mitra" pitchFamily="2" charset="-78"/>
              </a:rPr>
              <a:t>: </a:t>
            </a:r>
            <a:r>
              <a:rPr lang="ar-SA" sz="1600" dirty="0">
                <a:solidFill>
                  <a:schemeClr val="tx1"/>
                </a:solidFill>
                <a:cs typeface="B Mitra" pitchFamily="2" charset="-78"/>
              </a:rPr>
              <a:t>یَا دَائِمَ الْفَضْلِ عَلَی الْبَرِیَّهِ یَا بَاسِطَ الْیَدَیْنِ بِالْعَطِیَّهِ یَا صَاحِبَ الْمَوَاهِبِ السَّنِیَّهِ صَلِّ عَلَی مُحَمَّدٍ وَ آلِهِ خَیْرِ الْوَرَی سَجِیَّهً وَ اغْفِرْ لَنَا یَا ذَا الْعُلَی فِی هَذِهِ الْعَشِیَّهِ</a:t>
            </a:r>
            <a:r>
              <a:rPr lang="en-US" sz="1600" dirty="0">
                <a:solidFill>
                  <a:schemeClr val="tx1"/>
                </a:solidFill>
                <a:cs typeface="B Mitra" pitchFamily="2" charset="-78"/>
              </a:rPr>
              <a:t>. </a:t>
            </a:r>
          </a:p>
          <a:p>
            <a:pPr marL="285750" lvl="0" indent="-285750" algn="just">
              <a:buFont typeface="Wingdings" pitchFamily="2" charset="2"/>
              <a:buChar char="ü"/>
            </a:pPr>
            <a:r>
              <a:rPr lang="ar-SA" sz="1600" dirty="0">
                <a:solidFill>
                  <a:schemeClr val="tx1"/>
                </a:solidFill>
                <a:cs typeface="B Mitra" pitchFamily="2" charset="-78"/>
              </a:rPr>
              <a:t>دهم: انار بخورد،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بین دو رکعت نافله و فریضه صبح صد مرتبه بگوید</a:t>
            </a:r>
            <a:r>
              <a:rPr lang="en-US" sz="1600" dirty="0">
                <a:solidFill>
                  <a:schemeClr val="tx1"/>
                </a:solidFill>
                <a:cs typeface="B Mitra" pitchFamily="2" charset="-78"/>
              </a:rPr>
              <a:t>:</a:t>
            </a:r>
            <a:r>
              <a:rPr lang="ar-SA" sz="1600" dirty="0">
                <a:solidFill>
                  <a:schemeClr val="tx1"/>
                </a:solidFill>
                <a:cs typeface="B Mitra" pitchFamily="2" charset="-78"/>
              </a:rPr>
              <a:t>سُبْحَانَ رَبِّیَ الْعَظِیمِ وَ بِحَمْدِهِ أَسْتَغْفِرُ اللَّهَ رَبِّی وَ أَتُوبُ إِلَیْهِ</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در سحر شب جمعه این دعا خوانده شود</a:t>
            </a:r>
            <a:r>
              <a:rPr lang="en-US" sz="1600" dirty="0">
                <a:solidFill>
                  <a:schemeClr val="tx1"/>
                </a:solidFill>
                <a:cs typeface="B Mitra" pitchFamily="2" charset="-78"/>
              </a:rPr>
              <a:t>: </a:t>
            </a:r>
            <a:r>
              <a:rPr lang="ar-SA" sz="1600" dirty="0">
                <a:solidFill>
                  <a:schemeClr val="tx1"/>
                </a:solidFill>
                <a:cs typeface="B Mitra" pitchFamily="2" charset="-78"/>
              </a:rPr>
              <a:t>اللَّهُمَّ صَلِّ عَلَی مُحَمَّدٍ وَ آلِهِ وَ هَبْ لِیَ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و به هنگام طلوع صبح روز جمعه این دعا را بخواند</a:t>
            </a:r>
            <a:r>
              <a:rPr lang="en-US" sz="1600" dirty="0">
                <a:solidFill>
                  <a:schemeClr val="tx1"/>
                </a:solidFill>
                <a:cs typeface="B Mitra" pitchFamily="2" charset="-78"/>
              </a:rPr>
              <a:t>: </a:t>
            </a:r>
            <a:r>
              <a:rPr lang="ar-SA" sz="1600" dirty="0">
                <a:solidFill>
                  <a:schemeClr val="tx1"/>
                </a:solidFill>
                <a:cs typeface="B Mitra" pitchFamily="2" charset="-78"/>
              </a:rPr>
              <a:t>أَصْبَحْتُ فِی ذِمَّهِ اللَّهِ وَ ذِمَّهِ مَلائِکَتِهِ وَ .....</a:t>
            </a:r>
            <a:endParaRPr lang="en-US" sz="1600" dirty="0">
              <a:solidFill>
                <a:schemeClr val="tx1"/>
              </a:solidFill>
              <a:cs typeface="B Mitra" pitchFamily="2" charset="-78"/>
            </a:endParaRPr>
          </a:p>
          <a:p>
            <a:pPr marL="285750" lvl="0" indent="-285750" algn="just">
              <a:buFont typeface="Wingdings" pitchFamily="2" charset="2"/>
              <a:buChar char="ü"/>
            </a:pPr>
            <a:r>
              <a:rPr lang="ar-SA" sz="1600" dirty="0">
                <a:solidFill>
                  <a:schemeClr val="tx1"/>
                </a:solidFill>
                <a:cs typeface="B Mitra" pitchFamily="2" charset="-78"/>
              </a:rPr>
              <a:t>پیش از نماز صبح روز جمعه سه مرتبه بگوید</a:t>
            </a:r>
            <a:r>
              <a:rPr lang="en-US" sz="1600" dirty="0">
                <a:solidFill>
                  <a:schemeClr val="tx1"/>
                </a:solidFill>
                <a:cs typeface="B Mitra" pitchFamily="2" charset="-78"/>
              </a:rPr>
              <a:t>: </a:t>
            </a:r>
            <a:r>
              <a:rPr lang="ar-SA" sz="1600" dirty="0">
                <a:solidFill>
                  <a:schemeClr val="tx1"/>
                </a:solidFill>
                <a:cs typeface="B Mitra" pitchFamily="2" charset="-78"/>
              </a:rPr>
              <a:t>أَسْتَغْفِرُ اللَّهَ الَّذِی لا إِلَهَ إِلا هُوَ الْحَیُّ الْقَیُّومُ وَ أَتُوبُ إِلَیْهِ</a:t>
            </a:r>
            <a:r>
              <a:rPr lang="en-US" sz="1600" dirty="0">
                <a:solidFill>
                  <a:schemeClr val="tx1"/>
                </a:solidFill>
                <a:cs typeface="B Mitra" pitchFamily="2" charset="-78"/>
              </a:rPr>
              <a:t>. </a:t>
            </a:r>
          </a:p>
          <a:p>
            <a:pPr marL="285750" lvl="0" indent="-285750" algn="just">
              <a:buFont typeface="Wingdings" pitchFamily="2" charset="2"/>
              <a:buChar char="ü"/>
            </a:pPr>
            <a:r>
              <a:rPr lang="ar-SA" sz="1600" dirty="0">
                <a:solidFill>
                  <a:schemeClr val="tx1"/>
                </a:solidFill>
                <a:cs typeface="B Mitra" pitchFamily="2" charset="-78"/>
              </a:rPr>
              <a:t>در شب جمعه از گناه دوری کنید که عقوبت گناهان در ان شب دو چندان است، همان گونه که پاداش کارهای نیک در آن شب دو برابر است</a:t>
            </a:r>
            <a:r>
              <a:rPr lang="en-US" sz="1600" dirty="0">
                <a:solidFill>
                  <a:schemeClr val="tx1"/>
                </a:solidFill>
                <a:cs typeface="B Mitra" pitchFamily="2" charset="-78"/>
              </a:rPr>
              <a:t>.</a:t>
            </a:r>
          </a:p>
        </p:txBody>
      </p:sp>
    </p:spTree>
    <p:extLst>
      <p:ext uri="{BB962C8B-B14F-4D97-AF65-F5344CB8AC3E}">
        <p14:creationId xmlns:p14="http://schemas.microsoft.com/office/powerpoint/2010/main" val="143517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smtClean="0">
                <a:solidFill>
                  <a:schemeClr val="tx1"/>
                </a:solidFill>
                <a:cs typeface="B Mitra" pitchFamily="2" charset="-78"/>
              </a:rPr>
              <a:t>اول</a:t>
            </a:r>
            <a:r>
              <a:rPr lang="ar-SA" sz="1600" dirty="0">
                <a:solidFill>
                  <a:schemeClr val="tx1"/>
                </a:solidFill>
                <a:cs typeface="B Mitra" pitchFamily="2" charset="-78"/>
              </a:rPr>
              <a:t>: در رکعت اوّل نماز صبح سوره «جمعه» و در رکعت دوّم: «توحید» خوانده شود</a:t>
            </a:r>
            <a:r>
              <a:rPr lang="en-US" sz="1600" dirty="0">
                <a:solidFill>
                  <a:schemeClr val="tx1"/>
                </a:solidFill>
                <a:cs typeface="B Mitra" pitchFamily="2" charset="-78"/>
              </a:rPr>
              <a:t>.</a:t>
            </a:r>
          </a:p>
          <a:p>
            <a:pPr algn="just"/>
            <a:r>
              <a:rPr lang="ar-SA" sz="1600" dirty="0">
                <a:solidFill>
                  <a:schemeClr val="tx1"/>
                </a:solidFill>
                <a:cs typeface="B Mitra" pitchFamily="2" charset="-78"/>
              </a:rPr>
              <a:t>دوّم: پس از نماز صبح، پیش از آنکه سخن بگوید، این دعا را بخواند تا کفّاره کناهان او از این جمعه تا جمعه دیگر باشد</a:t>
            </a:r>
            <a:r>
              <a:rPr lang="en-US" sz="1600" dirty="0">
                <a:solidFill>
                  <a:schemeClr val="tx1"/>
                </a:solidFill>
                <a:cs typeface="B Mitra" pitchFamily="2" charset="-78"/>
              </a:rPr>
              <a:t>:</a:t>
            </a:r>
            <a:r>
              <a:rPr lang="ar-SA" sz="1600" dirty="0">
                <a:solidFill>
                  <a:schemeClr val="tx1"/>
                </a:solidFill>
                <a:cs typeface="B Mitra" pitchFamily="2" charset="-78"/>
              </a:rPr>
              <a:t>اللَّهُمَّ مَا قُلْتُ فِی جُمُعَتِی هَذِهِ مِنْ قَوْلٍ أَوْ حَلَفْتُ فِیهَا مِنْ حَلْفٍ أَوْ نَذَرْتُ فِیهَا مِنْ نَذْرٍ فَمَشِیَّتُکَ بَیْنَ یَدَیْ ذَلِکَ کُلِّهِ فَمَا شِئْتَ مِنْهُ أَنْ یَکُونَ کَانَ وَ مَا لَمْ تَشَأْ مِنْهُ لَمْ یَکُنْ اللَّهُمَّ اغْفِرْ لِی وَ تَجَاوَزْ عَنِّی اللَّهُمَّ مَنْ صَلَّیْتَ عَلَیْهِ فَصَلَوَاتِی عَلَیْهِ وَ مَنْ لَعَنْتَ فَلَعْنَتِی عَلَیْهِ</a:t>
            </a:r>
            <a:r>
              <a:rPr lang="en-US" sz="1600" dirty="0">
                <a:solidFill>
                  <a:schemeClr val="tx1"/>
                </a:solidFill>
                <a:cs typeface="B Mitra" pitchFamily="2" charset="-78"/>
              </a:rPr>
              <a:t>. </a:t>
            </a:r>
            <a:r>
              <a:rPr lang="en-US" sz="1600" u="sng" dirty="0">
                <a:solidFill>
                  <a:schemeClr val="tx1"/>
                </a:solidFill>
                <a:cs typeface="B Mitra" pitchFamily="2" charset="-78"/>
                <a:hlinkClick r:id="rId2" tooltip=" خدایا! هر سخنی که در این جمعه بر زبان آوردم، و یا هر سوگندی که در آن ادا نمایم و یا هر نذری که در آن جاری کنم، خواست و اراده تو پیشاپیش همه اینهاست، پس در این میان هرچه را تو بخواهی که بشود میشود، و هرچه را که نخواهی نشود، بار خدایا! مرا بیامرز و از من د"/>
              </a:rPr>
              <a:t>(1)</a:t>
            </a:r>
            <a:r>
              <a:rPr lang="en-US" sz="1600" dirty="0">
                <a:solidFill>
                  <a:schemeClr val="tx1"/>
                </a:solidFill>
                <a:cs typeface="B Mitra" pitchFamily="2" charset="-78"/>
              </a:rPr>
              <a:t> </a:t>
            </a:r>
            <a:r>
              <a:rPr lang="ar-SA" sz="1600" dirty="0">
                <a:solidFill>
                  <a:schemeClr val="tx1"/>
                </a:solidFill>
                <a:cs typeface="B Mitra" pitchFamily="2" charset="-78"/>
              </a:rPr>
              <a:t>و دست کم در هر ماه یک بار این عمل را بجا آورد </a:t>
            </a:r>
            <a:endParaRPr lang="en-US" sz="1600" dirty="0">
              <a:solidFill>
                <a:schemeClr val="tx1"/>
              </a:solidFill>
              <a:cs typeface="B Mitra" pitchFamily="2" charset="-78"/>
            </a:endParaRPr>
          </a:p>
          <a:p>
            <a:pPr algn="just"/>
            <a:r>
              <a:rPr lang="ar-SA" sz="1600" dirty="0">
                <a:solidFill>
                  <a:schemeClr val="tx1"/>
                </a:solidFill>
                <a:cs typeface="B Mitra" pitchFamily="2" charset="-78"/>
              </a:rPr>
              <a:t>و نیز روایت شده: هرکس در روز جمعه پس از نماز صبح بنشیند، و به تعقیب بپردازد تا آفتاب برآید، هفتاد درجه در بهشت برین برای او بالا رود</a:t>
            </a:r>
            <a:r>
              <a:rPr lang="en-US" sz="1600" dirty="0">
                <a:solidFill>
                  <a:schemeClr val="tx1"/>
                </a:solidFill>
                <a:cs typeface="B Mitra" pitchFamily="2" charset="-78"/>
              </a:rPr>
              <a:t>.</a:t>
            </a:r>
          </a:p>
          <a:p>
            <a:pPr algn="just"/>
            <a:r>
              <a:rPr lang="ar-SA" sz="1600" dirty="0">
                <a:solidFill>
                  <a:schemeClr val="tx1"/>
                </a:solidFill>
                <a:cs typeface="B Mitra" pitchFamily="2" charset="-78"/>
              </a:rPr>
              <a:t>و شیخ طوسی روایت کرده: که سنّت است این دعا را در تعقیب نماز صبح روز جمعه بخواند</a:t>
            </a:r>
            <a:r>
              <a:rPr lang="en-US" sz="1600" dirty="0">
                <a:solidFill>
                  <a:schemeClr val="tx1"/>
                </a:solidFill>
                <a:cs typeface="B Mitra" pitchFamily="2" charset="-78"/>
              </a:rPr>
              <a:t>: </a:t>
            </a:r>
            <a:r>
              <a:rPr lang="ar-SA" sz="1600" dirty="0">
                <a:solidFill>
                  <a:schemeClr val="tx1"/>
                </a:solidFill>
                <a:cs typeface="B Mitra" pitchFamily="2" charset="-78"/>
              </a:rPr>
              <a:t>اللَّهُمَّ إِنِّی تَعَمَّدْتُ إِلَیْکَ بِحَاجَتِی وَ أَنْزَلْتُ إِلَیْکَ الْیَوْمَ فَقْرِی وَ فَاقَتِی وَ مَسْکَنَتِی فَأَنَا لِمَغْفِرَتِکَ أَرْجَی مِنِّی لِعَمَلِی وَ لَمَغْفِرَتُکَ وَ رَحْمَتُکَ أَوْسَعُ مِنْ ذُنُوبِی فَتَوَلَّ قَضَاءَ کُلِّ حَاجَهٍ لِی بِقُدْرَتِکَ عَلَیْهَا وَ تَیْسِیرِ [تَیَسُّرِ</a:t>
            </a:r>
            <a:r>
              <a:rPr lang="en-US" sz="1600" dirty="0">
                <a:solidFill>
                  <a:schemeClr val="tx1"/>
                </a:solidFill>
                <a:cs typeface="B Mitra" pitchFamily="2" charset="-78"/>
              </a:rPr>
              <a:t>] </a:t>
            </a:r>
            <a:r>
              <a:rPr lang="ar-SA" sz="1600" dirty="0">
                <a:solidFill>
                  <a:schemeClr val="tx1"/>
                </a:solidFill>
                <a:cs typeface="B Mitra" pitchFamily="2" charset="-78"/>
              </a:rPr>
              <a:t>ذَلِکَ عَلَیْکَ وَ لِفَقْرِی إِلَیْکَ فَإِنِّی لَمْ أُصِبْ خَیْراً قَطُّ إِلا مِنْکَ وَ لَمْ یَصْرِفْ عَنِّی سُوءًا قَطُّ أَحَدٌ سِوَاکَ وَ لَسْتُ [لَیْسَ ] أَرْجُو لِآخِرَتِی وَ دُنْیَایَ وَ لا لِیَوْمِ فَقْرِی یَوْمَ یُفْرِدُنِی النَّاسُ فِی حُفْرَتِی وَ أُفْضِی إِلَیْکَ بِذَنْبِی سِوَاکَ </a:t>
            </a:r>
            <a:r>
              <a:rPr lang="en-US" sz="1600" u="sng" dirty="0">
                <a:solidFill>
                  <a:schemeClr val="tx1"/>
                </a:solidFill>
                <a:cs typeface="B Mitra" pitchFamily="2" charset="-78"/>
                <a:hlinkClick r:id="rId3" tooltip=" خدایا! با حاجت خویش آهنگ تو کرده ام و امروز بر تو فرود آورده ام فقر و تنگدستی و درماندگی ام را و به آمرزش تو امیدوارتر از کردار خویشم و بخشایش و رحمت تو دامنه دار تر از گناهان من است، پس برآور نیاز مرا با قدرتی که بر آن داری و با سهولتی که نزد تو دارد، و"/>
              </a:rPr>
              <a:t>(1)</a:t>
            </a:r>
            <a:r>
              <a:rPr lang="en-US" sz="1600" dirty="0">
                <a:solidFill>
                  <a:schemeClr val="tx1"/>
                </a:solidFill>
                <a:cs typeface="B Mitra" pitchFamily="2" charset="-78"/>
              </a:rPr>
              <a:t> </a:t>
            </a:r>
          </a:p>
          <a:p>
            <a:pPr algn="just"/>
            <a:r>
              <a:rPr lang="ar-SA" sz="1600" dirty="0">
                <a:solidFill>
                  <a:schemeClr val="tx1"/>
                </a:solidFill>
                <a:cs typeface="B Mitra" pitchFamily="2" charset="-78"/>
              </a:rPr>
              <a:t>سوّم: روایت شده: هرکس در روز جمعه و دیگر روزها پس از نماز ظهر و نماز صبح بگوید</a:t>
            </a:r>
            <a:r>
              <a:rPr lang="en-US" sz="1600" dirty="0">
                <a:solidFill>
                  <a:schemeClr val="tx1"/>
                </a:solidFill>
                <a:cs typeface="B Mitra" pitchFamily="2" charset="-78"/>
              </a:rPr>
              <a:t>:</a:t>
            </a:r>
            <a:r>
              <a:rPr lang="ar-SA" sz="1600" dirty="0">
                <a:solidFill>
                  <a:schemeClr val="tx1"/>
                </a:solidFill>
                <a:cs typeface="B Mitra" pitchFamily="2" charset="-78"/>
              </a:rPr>
              <a:t>اللَّهُمَّ صَلِّ عَلَی مُحَمَّدٍ وَ آلِ مُحَمَّدٍ وَ عَجِّلْ فَرَجَهُمْ </a:t>
            </a:r>
            <a:r>
              <a:rPr lang="en-US" sz="1600" u="sng" dirty="0">
                <a:solidFill>
                  <a:schemeClr val="tx1"/>
                </a:solidFill>
                <a:cs typeface="B Mitra" pitchFamily="2" charset="-78"/>
                <a:hlinkClick r:id="rId4" tooltip=" خدایا بر محمّد و خاندان محمّد درود فرست و طلوع ظهورشان را زود گردان "/>
              </a:rPr>
              <a:t>(2)</a:t>
            </a:r>
            <a:r>
              <a:rPr lang="en-US" sz="1600" dirty="0">
                <a:solidFill>
                  <a:schemeClr val="tx1"/>
                </a:solidFill>
                <a:cs typeface="B Mitra" pitchFamily="2" charset="-78"/>
              </a:rPr>
              <a:t> </a:t>
            </a:r>
            <a:r>
              <a:rPr lang="ar-SA" sz="1600" dirty="0">
                <a:solidFill>
                  <a:schemeClr val="tx1"/>
                </a:solidFill>
                <a:cs typeface="B Mitra" pitchFamily="2" charset="-78"/>
              </a:rPr>
              <a:t>نمیرد تا حضرت قائم عجل الله تعالی فرجه الشریف را دریابد</a:t>
            </a:r>
            <a:r>
              <a:rPr lang="en-US" sz="1600" dirty="0">
                <a:solidFill>
                  <a:schemeClr val="tx1"/>
                </a:solidFill>
                <a:cs typeface="B Mitra" pitchFamily="2" charset="-78"/>
              </a:rPr>
              <a:t>. </a:t>
            </a:r>
            <a:r>
              <a:rPr lang="ar-SA" sz="1600" dirty="0">
                <a:solidFill>
                  <a:schemeClr val="tx1"/>
                </a:solidFill>
                <a:cs typeface="B Mitra" pitchFamily="2" charset="-78"/>
              </a:rPr>
              <a:t>و اگر صد مرتبه این صلوات را بخواند، خدا شصت حاجت، سی حاجت از حاجات دنیا و سی حاجت از حاجات آخرتش را برآورده سازد </a:t>
            </a:r>
            <a:endParaRPr lang="en-US" sz="1600" dirty="0">
              <a:solidFill>
                <a:schemeClr val="tx1"/>
              </a:solidFill>
              <a:cs typeface="B Mitra" pitchFamily="2" charset="-78"/>
            </a:endParaRPr>
          </a:p>
          <a:p>
            <a:pPr algn="just"/>
            <a:r>
              <a:rPr lang="ar-SA" sz="1600" dirty="0">
                <a:solidFill>
                  <a:schemeClr val="tx1"/>
                </a:solidFill>
                <a:cs typeface="B Mitra" pitchFamily="2" charset="-78"/>
              </a:rPr>
              <a:t>چهارم: پس از نماز صبح سوره «الرحمن» را بخواند و بعد از آیه</a:t>
            </a:r>
            <a:r>
              <a:rPr lang="en-US" sz="1600" dirty="0">
                <a:solidFill>
                  <a:schemeClr val="tx1"/>
                </a:solidFill>
                <a:cs typeface="B Mitra" pitchFamily="2" charset="-78"/>
              </a:rPr>
              <a:t>: </a:t>
            </a:r>
            <a:r>
              <a:rPr lang="ar-SA" sz="1600" dirty="0">
                <a:solidFill>
                  <a:schemeClr val="tx1"/>
                </a:solidFill>
                <a:cs typeface="B Mitra" pitchFamily="2" charset="-78"/>
              </a:rPr>
              <a:t>فَبِأَیِّ ءَالاءِ رَبِّکُمَا تُکَذِّبَانِ </a:t>
            </a:r>
            <a:r>
              <a:rPr lang="en-US" sz="1600" u="sng" dirty="0">
                <a:solidFill>
                  <a:schemeClr val="tx1"/>
                </a:solidFill>
                <a:cs typeface="B Mitra" pitchFamily="2" charset="-78"/>
                <a:hlinkClick r:id="rId5" tooltip=" کدامین نعمتهای پروردگارتان را تکذیب میکنید. "/>
              </a:rPr>
              <a:t>(3)</a:t>
            </a:r>
            <a:r>
              <a:rPr lang="en-US" sz="1600" dirty="0">
                <a:solidFill>
                  <a:schemeClr val="tx1"/>
                </a:solidFill>
                <a:cs typeface="B Mitra" pitchFamily="2" charset="-78"/>
              </a:rPr>
              <a:t>  </a:t>
            </a:r>
            <a:r>
              <a:rPr lang="ar-SA" sz="1600" dirty="0">
                <a:solidFill>
                  <a:schemeClr val="tx1"/>
                </a:solidFill>
                <a:cs typeface="B Mitra" pitchFamily="2" charset="-78"/>
              </a:rPr>
              <a:t>بگوید</a:t>
            </a:r>
            <a:r>
              <a:rPr lang="en-US" sz="1600" dirty="0">
                <a:solidFill>
                  <a:schemeClr val="tx1"/>
                </a:solidFill>
                <a:cs typeface="B Mitra" pitchFamily="2" charset="-78"/>
              </a:rPr>
              <a:t>: </a:t>
            </a:r>
            <a:r>
              <a:rPr lang="ar-SA" sz="1600" dirty="0">
                <a:solidFill>
                  <a:schemeClr val="tx1"/>
                </a:solidFill>
                <a:cs typeface="B Mitra" pitchFamily="2" charset="-78"/>
              </a:rPr>
              <a:t>لا بِشَیْ ءٍ مِنْ آلائِکَ رَبِّ أُکَذِّبُ </a:t>
            </a:r>
            <a:r>
              <a:rPr lang="en-US" sz="1600" u="sng" dirty="0">
                <a:solidFill>
                  <a:schemeClr val="tx1"/>
                </a:solidFill>
                <a:cs typeface="B Mitra" pitchFamily="2" charset="-78"/>
                <a:hlinkClick r:id="rId6" tooltip=" هیچ یک از نعمت های تو را ای پروردگارم تکذیب نمی کنم "/>
              </a:rPr>
              <a:t>(4)</a:t>
            </a:r>
            <a:r>
              <a:rPr lang="en-US" sz="1600" dirty="0">
                <a:solidFill>
                  <a:schemeClr val="tx1"/>
                </a:solidFill>
                <a:cs typeface="B Mitra" pitchFamily="2" charset="-78"/>
              </a:rPr>
              <a:t> </a:t>
            </a:r>
          </a:p>
          <a:p>
            <a:pPr algn="just"/>
            <a:r>
              <a:rPr lang="ar-SA" sz="1600" dirty="0">
                <a:solidFill>
                  <a:schemeClr val="tx1"/>
                </a:solidFill>
                <a:cs typeface="B Mitra" pitchFamily="2" charset="-78"/>
              </a:rPr>
              <a:t>پنجم: شیخ طوسی رحمه اللّه فرموده: مستحب است پس از نماز صبح روز جمعه صد مرتبه سوره </a:t>
            </a:r>
            <a:r>
              <a:rPr lang="en-US" sz="1600" dirty="0">
                <a:solidFill>
                  <a:schemeClr val="tx1"/>
                </a:solidFill>
                <a:cs typeface="B Mitra" pitchFamily="2" charset="-78"/>
              </a:rPr>
              <a:t>«</a:t>
            </a:r>
            <a:r>
              <a:rPr lang="ar-SA" sz="1600" dirty="0">
                <a:solidFill>
                  <a:schemeClr val="tx1"/>
                </a:solidFill>
                <a:cs typeface="B Mitra" pitchFamily="2" charset="-78"/>
              </a:rPr>
              <a:t>توحید» را بخواند و صد مرتبه بر محمّد و آل محمّد صلوات فرستد و صد مرتبه استغفار کند و سوره های «نساء، هود، کهف، صافات، الرّحمن» را بخواند</a:t>
            </a:r>
            <a:r>
              <a:rPr lang="en-US" sz="1600" dirty="0">
                <a:solidFill>
                  <a:schemeClr val="tx1"/>
                </a:solidFill>
                <a:cs typeface="B Mitra" pitchFamily="2" charset="-78"/>
              </a:rPr>
              <a:t>.</a:t>
            </a:r>
          </a:p>
          <a:p>
            <a:pPr algn="just"/>
            <a:r>
              <a:rPr lang="ar-SA" sz="1600" dirty="0">
                <a:solidFill>
                  <a:schemeClr val="tx1"/>
                </a:solidFill>
                <a:cs typeface="B Mitra" pitchFamily="2" charset="-78"/>
              </a:rPr>
              <a:t>ششم: سوره های</a:t>
            </a:r>
            <a:r>
              <a:rPr lang="en-US" sz="1600" dirty="0">
                <a:solidFill>
                  <a:schemeClr val="tx1"/>
                </a:solidFill>
                <a:cs typeface="B Mitra" pitchFamily="2" charset="-78"/>
              </a:rPr>
              <a:t>: «</a:t>
            </a:r>
            <a:r>
              <a:rPr lang="ar-SA" sz="1600" dirty="0">
                <a:solidFill>
                  <a:schemeClr val="tx1"/>
                </a:solidFill>
                <a:cs typeface="B Mitra" pitchFamily="2" charset="-78"/>
              </a:rPr>
              <a:t>احقاف</a:t>
            </a:r>
            <a:r>
              <a:rPr lang="en-US" sz="1600" dirty="0">
                <a:solidFill>
                  <a:schemeClr val="tx1"/>
                </a:solidFill>
                <a:cs typeface="B Mitra" pitchFamily="2" charset="-78"/>
              </a:rPr>
              <a:t>» </a:t>
            </a:r>
            <a:r>
              <a:rPr lang="ar-SA" sz="1600" dirty="0">
                <a:solidFill>
                  <a:schemeClr val="tx1"/>
                </a:solidFill>
                <a:cs typeface="B Mitra" pitchFamily="2" charset="-78"/>
              </a:rPr>
              <a:t>و «مؤمنون» را بخواند، از امام صادق علیه السّلام روایت شده: هرکه در هر شب جمعه یا در هر روز جمعه سوره «احقاف» را بخواند در دنیا هراسی به دلش راه نیابد و از وحشت بزرگ روز قیامت ایمن گردد و نیز آن حضرت فرمود: هرکس جمعه ها بر خواندن سوره «مؤمنون» مداومت نماید، خدای تعالی پایان کارش را به نیکبختی و سعادت قرار دهد، و جایگاهش در بهشت برین با پیامبران الهی باشد، هفتم: پیش از طلوع آفتاب ده مرتبه سوره </a:t>
            </a:r>
            <a:r>
              <a:rPr lang="en-US" sz="1600" dirty="0">
                <a:solidFill>
                  <a:schemeClr val="tx1"/>
                </a:solidFill>
                <a:cs typeface="B Mitra" pitchFamily="2" charset="-78"/>
              </a:rPr>
              <a:t>«</a:t>
            </a:r>
            <a:r>
              <a:rPr lang="ar-SA" sz="1600" dirty="0">
                <a:solidFill>
                  <a:schemeClr val="tx1"/>
                </a:solidFill>
                <a:cs typeface="B Mitra" pitchFamily="2" charset="-78"/>
              </a:rPr>
              <a:t>قل یا ایّها الکافرون</a:t>
            </a:r>
            <a:r>
              <a:rPr lang="en-US" sz="1600" dirty="0">
                <a:solidFill>
                  <a:schemeClr val="tx1"/>
                </a:solidFill>
                <a:cs typeface="B Mitra" pitchFamily="2" charset="-78"/>
              </a:rPr>
              <a:t>» </a:t>
            </a:r>
            <a:r>
              <a:rPr lang="ar-SA" sz="1600" dirty="0">
                <a:solidFill>
                  <a:schemeClr val="tx1"/>
                </a:solidFill>
                <a:cs typeface="B Mitra" pitchFamily="2" charset="-78"/>
              </a:rPr>
              <a:t>را بخواند و دعا کند تا خواسته اش اجابت شود</a:t>
            </a:r>
            <a:r>
              <a:rPr lang="en-US" sz="1600" dirty="0" smtClean="0">
                <a:solidFill>
                  <a:schemeClr val="tx1"/>
                </a:solidFill>
                <a:cs typeface="B Mitra" pitchFamily="2" charset="-78"/>
              </a:rPr>
              <a:t>.</a:t>
            </a:r>
            <a:endParaRPr lang="en-US" sz="1600" dirty="0">
              <a:solidFill>
                <a:schemeClr val="tx1"/>
              </a:solidFill>
              <a:cs typeface="B Mitra" pitchFamily="2" charset="-78"/>
            </a:endParaRPr>
          </a:p>
        </p:txBody>
      </p:sp>
    </p:spTree>
    <p:extLst>
      <p:ext uri="{BB962C8B-B14F-4D97-AF65-F5344CB8AC3E}">
        <p14:creationId xmlns:p14="http://schemas.microsoft.com/office/powerpoint/2010/main" val="2000804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smtClean="0">
                <a:solidFill>
                  <a:schemeClr val="tx1"/>
                </a:solidFill>
                <a:cs typeface="B Mitra" pitchFamily="2" charset="-78"/>
              </a:rPr>
              <a:t>روایت </a:t>
            </a:r>
            <a:r>
              <a:rPr lang="ar-SA" sz="1600" dirty="0">
                <a:solidFill>
                  <a:schemeClr val="tx1"/>
                </a:solidFill>
                <a:cs typeface="B Mitra" pitchFamily="2" charset="-78"/>
              </a:rPr>
              <a:t>شده: حضرت زین العابدین علیه السّلام چون صبح روز جمعه میشد تا ظهر «ایه الکرسی» [آیه 255 سوره بقره</a:t>
            </a:r>
            <a:r>
              <a:rPr lang="en-US" sz="1600" dirty="0">
                <a:solidFill>
                  <a:schemeClr val="tx1"/>
                </a:solidFill>
                <a:cs typeface="B Mitra" pitchFamily="2" charset="-78"/>
              </a:rPr>
              <a:t>: </a:t>
            </a:r>
            <a:r>
              <a:rPr lang="ar-SA" sz="1600" dirty="0">
                <a:solidFill>
                  <a:schemeClr val="tx1"/>
                </a:solidFill>
                <a:cs typeface="B Mitra" pitchFamily="2" charset="-78"/>
              </a:rPr>
              <a:t>اللّه ُ لا الهَ الاّ هُوَ الحَیُّ</a:t>
            </a:r>
            <a:r>
              <a:rPr lang="en-US" sz="1600" dirty="0">
                <a:solidFill>
                  <a:schemeClr val="tx1"/>
                </a:solidFill>
                <a:cs typeface="B Mitra" pitchFamily="2" charset="-78"/>
              </a:rPr>
              <a:t>. . .</a:t>
            </a:r>
            <a:r>
              <a:rPr lang="ar-SA" sz="1600" dirty="0">
                <a:solidFill>
                  <a:schemeClr val="tx1"/>
                </a:solidFill>
                <a:cs typeface="B Mitra" pitchFamily="2" charset="-78"/>
              </a:rPr>
              <a:t> .   و لاَ یؤُوُدهُ حفظُهما و هو العلی العظیم </a:t>
            </a:r>
            <a:r>
              <a:rPr lang="en-US" sz="1600" dirty="0">
                <a:solidFill>
                  <a:schemeClr val="tx1"/>
                </a:solidFill>
                <a:cs typeface="B Mitra" pitchFamily="2" charset="-78"/>
              </a:rPr>
              <a:t>] </a:t>
            </a:r>
            <a:r>
              <a:rPr lang="ar-SA" sz="1600" dirty="0">
                <a:solidFill>
                  <a:schemeClr val="tx1"/>
                </a:solidFill>
                <a:cs typeface="B Mitra" pitchFamily="2" charset="-78"/>
              </a:rPr>
              <a:t>را می خواند، و چون از نمازها فراغت می یافت، به تلاوت سوره</a:t>
            </a:r>
            <a:r>
              <a:rPr lang="en-US" sz="1600" dirty="0">
                <a:solidFill>
                  <a:schemeClr val="tx1"/>
                </a:solidFill>
                <a:cs typeface="B Mitra" pitchFamily="2" charset="-78"/>
              </a:rPr>
              <a:t>: «</a:t>
            </a:r>
            <a:r>
              <a:rPr lang="ar-SA" sz="1600" dirty="0">
                <a:solidFill>
                  <a:schemeClr val="tx1"/>
                </a:solidFill>
                <a:cs typeface="B Mitra" pitchFamily="2" charset="-78"/>
              </a:rPr>
              <a:t>انّا انزلناه</a:t>
            </a:r>
            <a:r>
              <a:rPr lang="en-US" sz="1600" dirty="0">
                <a:solidFill>
                  <a:schemeClr val="tx1"/>
                </a:solidFill>
                <a:cs typeface="B Mitra" pitchFamily="2" charset="-78"/>
              </a:rPr>
              <a:t>» </a:t>
            </a:r>
            <a:r>
              <a:rPr lang="ar-SA" sz="1600" dirty="0">
                <a:solidFill>
                  <a:schemeClr val="tx1"/>
                </a:solidFill>
                <a:cs typeface="B Mitra" pitchFamily="2" charset="-78"/>
              </a:rPr>
              <a:t>می پرداخت</a:t>
            </a:r>
            <a:r>
              <a:rPr lang="en-US" sz="1600" dirty="0">
                <a:solidFill>
                  <a:schemeClr val="tx1"/>
                </a:solidFill>
                <a:cs typeface="B Mitra" pitchFamily="2" charset="-78"/>
              </a:rPr>
              <a:t>.</a:t>
            </a:r>
          </a:p>
          <a:p>
            <a:pPr algn="just"/>
            <a:r>
              <a:rPr lang="ar-SA" sz="1600" dirty="0">
                <a:solidFill>
                  <a:schemeClr val="tx1"/>
                </a:solidFill>
                <a:cs typeface="B Mitra" pitchFamily="2" charset="-78"/>
              </a:rPr>
              <a:t>و آگاه باش برای خواندن آیه الکرسی علی التنزیل در روز جمعه فضیلت بسیار روایت شده است </a:t>
            </a:r>
            <a:r>
              <a:rPr lang="en-US" sz="1600" dirty="0">
                <a:solidFill>
                  <a:schemeClr val="tx1"/>
                </a:solidFill>
                <a:cs typeface="B Mitra" pitchFamily="2" charset="-78"/>
              </a:rPr>
              <a:t>[</a:t>
            </a:r>
            <a:r>
              <a:rPr lang="ar-SA" sz="1600" dirty="0">
                <a:solidFill>
                  <a:schemeClr val="tx1"/>
                </a:solidFill>
                <a:cs typeface="B Mitra" pitchFamily="2" charset="-78"/>
              </a:rPr>
              <a:t>علاّمه مجلسی گوید: آیه الکرسی علی التنزیل بنا بر روایت علی بن ابراهیم و شیخ کلینی عبارت است از</a:t>
            </a:r>
            <a:r>
              <a:rPr lang="en-US" sz="1600" dirty="0">
                <a:solidFill>
                  <a:schemeClr val="tx1"/>
                </a:solidFill>
                <a:cs typeface="B Mitra" pitchFamily="2" charset="-78"/>
              </a:rPr>
              <a:t>: «</a:t>
            </a:r>
            <a:r>
              <a:rPr lang="ar-SA" sz="1600" dirty="0">
                <a:solidFill>
                  <a:schemeClr val="tx1"/>
                </a:solidFill>
                <a:cs typeface="B Mitra" pitchFamily="2" charset="-78"/>
              </a:rPr>
              <a:t>اللّه لا اله الا هو الحی</a:t>
            </a:r>
            <a:r>
              <a:rPr lang="en-US" sz="1600" dirty="0">
                <a:solidFill>
                  <a:schemeClr val="tx1"/>
                </a:solidFill>
                <a:cs typeface="B Mitra" pitchFamily="2" charset="-78"/>
              </a:rPr>
              <a:t>.</a:t>
            </a:r>
            <a:r>
              <a:rPr lang="ar-SA" sz="1600" dirty="0">
                <a:solidFill>
                  <a:schemeClr val="tx1"/>
                </a:solidFill>
                <a:cs typeface="B Mitra" pitchFamily="2" charset="-78"/>
              </a:rPr>
              <a:t>   تا: هم فیها خالدون</a:t>
            </a:r>
            <a:r>
              <a:rPr lang="en-US" sz="1600" dirty="0">
                <a:solidFill>
                  <a:schemeClr val="tx1"/>
                </a:solidFill>
                <a:cs typeface="B Mitra" pitchFamily="2" charset="-78"/>
              </a:rPr>
              <a:t>»</a:t>
            </a:r>
          </a:p>
          <a:p>
            <a:pPr algn="just"/>
            <a:r>
              <a:rPr lang="ar-SA" sz="1600" dirty="0">
                <a:solidFill>
                  <a:schemeClr val="tx1"/>
                </a:solidFill>
                <a:cs typeface="B Mitra" pitchFamily="2" charset="-78"/>
              </a:rPr>
              <a:t>هشتم: غسل جمعه کند، و آن از جمله اعمال مستحبی است که بر آن تأکید بسیار شده و در روایت آمده که حضرت رسول صلی اللّه علیه و آله به امیر المؤمنین علیه السّلام فرمود: یا علی! در هر جمعه غسل کن، گرچه به خاطر آن غذای خود را برای بدست آوردن آب جهت غسل کردن بفروشی و گرسنه بمانی؛زیرا هیچ عمل مستحبّی برتر از غسل روز جمعه نیست و از امام صادق علیه السّلام روایت شده: هرکه در روز جمعه غسل کند و این دعا را بخواند</a:t>
            </a:r>
            <a:r>
              <a:rPr lang="en-US" sz="1600" dirty="0">
                <a:solidFill>
                  <a:schemeClr val="tx1"/>
                </a:solidFill>
                <a:cs typeface="B Mitra" pitchFamily="2" charset="-78"/>
              </a:rPr>
              <a:t>: </a:t>
            </a:r>
            <a:r>
              <a:rPr lang="ar-SA" sz="1600" dirty="0">
                <a:solidFill>
                  <a:schemeClr val="tx1"/>
                </a:solidFill>
                <a:cs typeface="B Mitra" pitchFamily="2" charset="-78"/>
              </a:rPr>
              <a:t>أَشْهَدُ أَنْ لا إِلَهَ إِلا اللَّهُ وَحْدَهُ لا شَرِیکَ لَهُ وَ أَشْهَدُ أَنَّ مُحَمَّدا عَبْدُهُ وَ رَسُولُهُ اللَّهُمَّ صَلِّ عَلَی مُحَمَّدٍ وَ آلِ مُحَمَّدٍ وَ اجْعَلْنِی مِنَ التَّوَّابِینَ وَ اجْعَلْنِی مِنَ الْمُتَطَهِّرِینَ</a:t>
            </a:r>
            <a:r>
              <a:rPr lang="en-US" sz="1600" dirty="0">
                <a:solidFill>
                  <a:schemeClr val="tx1"/>
                </a:solidFill>
                <a:cs typeface="B Mitra" pitchFamily="2" charset="-78"/>
              </a:rPr>
              <a:t>. </a:t>
            </a:r>
            <a:r>
              <a:rPr lang="en-US" sz="1600" u="sng" dirty="0">
                <a:solidFill>
                  <a:schemeClr val="tx1"/>
                </a:solidFill>
                <a:cs typeface="B Mitra" pitchFamily="2" charset="-78"/>
                <a:hlinkClick r:id="rId2" tooltip=" گواهی می دهم که شایسته پرستشی جز خدا نیست، شریک و انبازی ندارد، و گواهی می دهم که محمّد بنده و فرستاد اوست، بار خدایا، بر محمّد و خاندان محمّد درود فرست و مرا از بسیار توبه کنندگان و پاکان قرار ده. "/>
              </a:rPr>
              <a:t>(1)</a:t>
            </a:r>
            <a:r>
              <a:rPr lang="en-US" sz="1600" dirty="0">
                <a:solidFill>
                  <a:schemeClr val="tx1"/>
                </a:solidFill>
                <a:cs typeface="B Mitra" pitchFamily="2" charset="-78"/>
              </a:rPr>
              <a:t>  </a:t>
            </a:r>
            <a:r>
              <a:rPr lang="ar-SA" sz="1600" dirty="0">
                <a:solidFill>
                  <a:schemeClr val="tx1"/>
                </a:solidFill>
                <a:cs typeface="B Mitra" pitchFamily="2" charset="-78"/>
              </a:rPr>
              <a:t>برای او تا جمعه آینده حالت پاکی و طهارت پیدا شود؛یعنی: از گناهان پاک می گردد، یا آنکه اعمال او با طهارت معنوی انجام می گیرد و مورد قبول حق واقع می شود</a:t>
            </a:r>
            <a:r>
              <a:rPr lang="en-US" sz="1600" dirty="0">
                <a:solidFill>
                  <a:schemeClr val="tx1"/>
                </a:solidFill>
                <a:cs typeface="B Mitra" pitchFamily="2" charset="-78"/>
              </a:rPr>
              <a:t>.</a:t>
            </a:r>
            <a:r>
              <a:rPr lang="ar-SA" sz="1600" dirty="0">
                <a:solidFill>
                  <a:schemeClr val="tx1"/>
                </a:solidFill>
                <a:cs typeface="B Mitra" pitchFamily="2" charset="-78"/>
              </a:rPr>
              <a:t> (و به احتیاط نزدیک تر آن است که تا جائی که ممکن است، غسل جمعه را ترک نکنند</a:t>
            </a:r>
            <a:r>
              <a:rPr lang="en-US" sz="1600" dirty="0">
                <a:solidFill>
                  <a:schemeClr val="tx1"/>
                </a:solidFill>
                <a:cs typeface="B Mitra" pitchFamily="2" charset="-78"/>
              </a:rPr>
              <a:t>.</a:t>
            </a:r>
            <a:r>
              <a:rPr lang="ar-SA" sz="1600" dirty="0">
                <a:solidFill>
                  <a:schemeClr val="tx1"/>
                </a:solidFill>
                <a:cs typeface="B Mitra" pitchFamily="2" charset="-78"/>
              </a:rPr>
              <a:t> ---- باید دانست وقت غسل جمعه پس از طلوع فجر تا زمان ظهر است و هرچه نزدیک تر به ظهر انجام شود، بهتر است</a:t>
            </a:r>
            <a:r>
              <a:rPr lang="en-US" sz="1600" dirty="0">
                <a:solidFill>
                  <a:schemeClr val="tx1"/>
                </a:solidFill>
                <a:cs typeface="B Mitra" pitchFamily="2" charset="-78"/>
              </a:rPr>
              <a:t>.</a:t>
            </a:r>
            <a:r>
              <a:rPr lang="ar-SA" sz="1600" dirty="0">
                <a:solidFill>
                  <a:schemeClr val="tx1"/>
                </a:solidFill>
                <a:cs typeface="B Mitra" pitchFamily="2" charset="-78"/>
              </a:rPr>
              <a:t>)</a:t>
            </a:r>
            <a:endParaRPr lang="en-US" sz="1600" dirty="0">
              <a:solidFill>
                <a:schemeClr val="tx1"/>
              </a:solidFill>
              <a:cs typeface="B Mitra" pitchFamily="2" charset="-78"/>
            </a:endParaRPr>
          </a:p>
          <a:p>
            <a:pPr algn="just"/>
            <a:r>
              <a:rPr lang="ar-SA" sz="1600" dirty="0">
                <a:solidFill>
                  <a:schemeClr val="tx1"/>
                </a:solidFill>
                <a:cs typeface="B Mitra" pitchFamily="2" charset="-78"/>
              </a:rPr>
              <a:t>نهم: سر را با گل خطمی بشوید؛زیرا که این کار از بیماری پیسی و دیوانگی ایمنی می بخشد</a:t>
            </a:r>
            <a:r>
              <a:rPr lang="en-US" sz="1600" dirty="0">
                <a:solidFill>
                  <a:schemeClr val="tx1"/>
                </a:solidFill>
                <a:cs typeface="B Mitra" pitchFamily="2" charset="-78"/>
              </a:rPr>
              <a:t>.</a:t>
            </a:r>
          </a:p>
          <a:p>
            <a:pPr algn="just"/>
            <a:r>
              <a:rPr lang="ar-SA" sz="1600" dirty="0">
                <a:solidFill>
                  <a:schemeClr val="tx1"/>
                </a:solidFill>
                <a:cs typeface="B Mitra" pitchFamily="2" charset="-78"/>
              </a:rPr>
              <a:t>دهم: ناخن و موی پشت لبش را بزداید زیرا که ثواب بسیار دارد و روزی را افزون می سازد، و او را از گناه تا جمعه دیگر دور می کند، و از بیماری دیوانگی و جذام و پیسی ایمنی می دهد، و بهتر است در وقت چیدن ناخن و زدودن موی پشت لب بخواند</a:t>
            </a:r>
            <a:r>
              <a:rPr lang="en-US" sz="1600" dirty="0">
                <a:solidFill>
                  <a:schemeClr val="tx1"/>
                </a:solidFill>
                <a:cs typeface="B Mitra" pitchFamily="2" charset="-78"/>
              </a:rPr>
              <a:t>: </a:t>
            </a:r>
            <a:r>
              <a:rPr lang="ar-SA" sz="1600" dirty="0">
                <a:solidFill>
                  <a:schemeClr val="tx1"/>
                </a:solidFill>
                <a:cs typeface="B Mitra" pitchFamily="2" charset="-78"/>
              </a:rPr>
              <a:t>بِسْمِ اللَّهِ وَ بِاللَّهِ وَ عَلَی سُنَّهِ مُحَمَّدٍ [رَسُولِ اللَّهِ ] وَ آلِ مُحَمَّدٍ </a:t>
            </a:r>
            <a:r>
              <a:rPr lang="en-US" sz="1600" u="sng" dirty="0">
                <a:solidFill>
                  <a:schemeClr val="tx1"/>
                </a:solidFill>
                <a:cs typeface="B Mitra" pitchFamily="2" charset="-78"/>
                <a:hlinkClick r:id="rId3" tooltip=" به نام خدا و به یاد خدا و بر روش محمّد و خاندان محمّد "/>
              </a:rPr>
              <a:t>(2)</a:t>
            </a:r>
            <a:r>
              <a:rPr lang="en-US" sz="1600" dirty="0">
                <a:solidFill>
                  <a:schemeClr val="tx1"/>
                </a:solidFill>
                <a:cs typeface="B Mitra" pitchFamily="2" charset="-78"/>
              </a:rPr>
              <a:t>  </a:t>
            </a:r>
            <a:r>
              <a:rPr lang="ar-SA" sz="1600" dirty="0">
                <a:solidFill>
                  <a:schemeClr val="tx1"/>
                </a:solidFill>
                <a:cs typeface="B Mitra" pitchFamily="2" charset="-78"/>
              </a:rPr>
              <a:t>و در گرفتن ناخن، از انگشت کوچک دست چپ شروع، و به انگشت کوچک دست راست ختم نماید، و این شیوه را در گرفتن ناخن های پای خود نیز رعایت کند پس از آن ناخن های چیده را دفن کند</a:t>
            </a:r>
            <a:r>
              <a:rPr lang="en-US" sz="1600" dirty="0">
                <a:solidFill>
                  <a:schemeClr val="tx1"/>
                </a:solidFill>
                <a:cs typeface="B Mitra" pitchFamily="2" charset="-78"/>
              </a:rPr>
              <a:t>.</a:t>
            </a:r>
          </a:p>
          <a:p>
            <a:pPr algn="just"/>
            <a:r>
              <a:rPr lang="ar-SA" sz="1600" dirty="0">
                <a:solidFill>
                  <a:schemeClr val="tx1"/>
                </a:solidFill>
                <a:cs typeface="B Mitra" pitchFamily="2" charset="-78"/>
              </a:rPr>
              <a:t>یازدهم: بوی خوش استعمال کند و جامه های پاکیزه خود را بپوشد</a:t>
            </a:r>
            <a:r>
              <a:rPr lang="en-US" sz="1600" dirty="0">
                <a:solidFill>
                  <a:schemeClr val="tx1"/>
                </a:solidFill>
                <a:cs typeface="B Mitra" pitchFamily="2" charset="-78"/>
              </a:rPr>
              <a:t>.</a:t>
            </a:r>
          </a:p>
          <a:p>
            <a:pPr algn="just"/>
            <a:r>
              <a:rPr lang="ar-SA" sz="1600" dirty="0">
                <a:solidFill>
                  <a:schemeClr val="tx1"/>
                </a:solidFill>
                <a:cs typeface="B Mitra" pitchFamily="2" charset="-78"/>
              </a:rPr>
              <a:t>دوازدهم: صدقه دهد، چه بر طبق یک روایت: ثواب صدقه دادن در شب و روز جمعه، هزار برابر اوقات دیگر است</a:t>
            </a:r>
            <a:r>
              <a:rPr lang="en-US" sz="1600" dirty="0">
                <a:solidFill>
                  <a:schemeClr val="tx1"/>
                </a:solidFill>
                <a:cs typeface="B Mitra" pitchFamily="2" charset="-78"/>
              </a:rPr>
              <a:t>.</a:t>
            </a:r>
          </a:p>
          <a:p>
            <a:pPr algn="just"/>
            <a:r>
              <a:rPr lang="ar-SA" sz="1600" dirty="0">
                <a:solidFill>
                  <a:schemeClr val="tx1"/>
                </a:solidFill>
                <a:cs typeface="B Mitra" pitchFamily="2" charset="-78"/>
              </a:rPr>
              <a:t>سیزدهم: برای خانواده خود خوردنی های خوب و تازه از قبیل میوه و گوشت تهیه کند تا به آمدن جمعه شاد شوند</a:t>
            </a:r>
            <a:r>
              <a:rPr lang="en-US" sz="1600" dirty="0" smtClean="0">
                <a:solidFill>
                  <a:schemeClr val="tx1"/>
                </a:solidFill>
                <a:cs typeface="B Mitra" pitchFamily="2" charset="-78"/>
              </a:rPr>
              <a:t>.</a:t>
            </a:r>
            <a:endParaRPr lang="en-US" sz="1600" dirty="0">
              <a:solidFill>
                <a:schemeClr val="tx1"/>
              </a:solidFill>
              <a:cs typeface="B Mitra" pitchFamily="2" charset="-78"/>
            </a:endParaRPr>
          </a:p>
        </p:txBody>
      </p:sp>
    </p:spTree>
    <p:extLst>
      <p:ext uri="{BB962C8B-B14F-4D97-AF65-F5344CB8AC3E}">
        <p14:creationId xmlns:p14="http://schemas.microsoft.com/office/powerpoint/2010/main" val="191636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smtClean="0">
                <a:solidFill>
                  <a:schemeClr val="tx1"/>
                </a:solidFill>
                <a:cs typeface="B Mitra" pitchFamily="2" charset="-78"/>
              </a:rPr>
              <a:t>چهاردهم</a:t>
            </a:r>
            <a:r>
              <a:rPr lang="ar-SA" sz="1600" dirty="0">
                <a:solidFill>
                  <a:schemeClr val="tx1"/>
                </a:solidFill>
                <a:cs typeface="B Mitra" pitchFamily="2" charset="-78"/>
              </a:rPr>
              <a:t>: پیش از خوردن صبحانه انار و پیش از ظهر هفت برگ کاسنی بخورد، از موسی بن جعفر علیهما السّلام روایت شده: هرکه در روز جمعه وقتی که ناشتاست یک انار بخورد، تا چهل روز دل او را نورانی گرداند</a:t>
            </a:r>
            <a:r>
              <a:rPr lang="en-US" sz="1600" dirty="0">
                <a:solidFill>
                  <a:schemeClr val="tx1"/>
                </a:solidFill>
                <a:cs typeface="B Mitra" pitchFamily="2" charset="-78"/>
              </a:rPr>
              <a:t>. </a:t>
            </a:r>
            <a:r>
              <a:rPr lang="ar-SA" sz="1600" dirty="0">
                <a:solidFill>
                  <a:schemeClr val="tx1"/>
                </a:solidFill>
                <a:cs typeface="B Mitra" pitchFamily="2" charset="-78"/>
              </a:rPr>
              <a:t>و اگر دو انار بخورد تا هشتاد روز و اگر سه انار، تا صدوبیست روز، وسوسه شیطان را از او دور گرداند و هرکس وسوسه شیطان از او دور شود نافرمانی خدا نکند و هرکه نافرمانی خدا نکند وارد بهشت شود</a:t>
            </a:r>
            <a:r>
              <a:rPr lang="en-US" sz="1600" dirty="0" smtClean="0">
                <a:solidFill>
                  <a:schemeClr val="tx1"/>
                </a:solidFill>
                <a:cs typeface="B Mitra" pitchFamily="2" charset="-78"/>
              </a:rPr>
              <a:t>.</a:t>
            </a:r>
            <a:r>
              <a:rPr lang="ar-SA" sz="1600" dirty="0" smtClean="0">
                <a:solidFill>
                  <a:schemeClr val="tx1"/>
                </a:solidFill>
                <a:cs typeface="B Mitra" pitchFamily="2" charset="-78"/>
              </a:rPr>
              <a:t>شیخ </a:t>
            </a:r>
            <a:r>
              <a:rPr lang="ar-SA" sz="1600" dirty="0">
                <a:solidFill>
                  <a:schemeClr val="tx1"/>
                </a:solidFill>
                <a:cs typeface="B Mitra" pitchFamily="2" charset="-78"/>
              </a:rPr>
              <a:t>طوسی در کتاب </a:t>
            </a:r>
            <a:r>
              <a:rPr lang="en-US" sz="1600" dirty="0">
                <a:solidFill>
                  <a:schemeClr val="tx1"/>
                </a:solidFill>
                <a:cs typeface="B Mitra" pitchFamily="2" charset="-78"/>
              </a:rPr>
              <a:t>«</a:t>
            </a:r>
            <a:r>
              <a:rPr lang="ar-SA" sz="1600" dirty="0">
                <a:solidFill>
                  <a:schemeClr val="tx1"/>
                </a:solidFill>
                <a:cs typeface="B Mitra" pitchFamily="2" charset="-78"/>
              </a:rPr>
              <a:t>مصباح» فرموده: در مورد خوردن انار در روزوشب جمعه فضیلت بسیار روایت شده: </a:t>
            </a:r>
            <a:endParaRPr lang="fa-IR" sz="1600" dirty="0" smtClean="0">
              <a:solidFill>
                <a:schemeClr val="tx1"/>
              </a:solidFill>
              <a:cs typeface="B Mitra" pitchFamily="2" charset="-78"/>
            </a:endParaRPr>
          </a:p>
          <a:p>
            <a:pPr algn="just"/>
            <a:r>
              <a:rPr lang="ar-SA" sz="1600" dirty="0" smtClean="0">
                <a:solidFill>
                  <a:schemeClr val="tx1"/>
                </a:solidFill>
                <a:cs typeface="B Mitra" pitchFamily="2" charset="-78"/>
              </a:rPr>
              <a:t>پانزدهم</a:t>
            </a:r>
            <a:r>
              <a:rPr lang="ar-SA" sz="1600" dirty="0">
                <a:solidFill>
                  <a:schemeClr val="tx1"/>
                </a:solidFill>
                <a:cs typeface="B Mitra" pitchFamily="2" charset="-78"/>
              </a:rPr>
              <a:t>: خود را از کارهای دنیا فارغ کند، و به آموختن دین بپردازد، نه آنکه روز جمعه را به گشت و گذار، و تفرّج در باغها و کشتزارهای مردم، و هم سخنی با اراذل و مردمان بی عار و مسخره گی و عیب گوئی از مردم، و خنده های قهقهه، و خواندن اشعار و غوطه ور شدن در کارهای باطل و امثال اینها صرف کند، که مفاسدش بیش از آن است که بیان شود</a:t>
            </a:r>
            <a:r>
              <a:rPr lang="en-US" sz="1600" dirty="0">
                <a:solidFill>
                  <a:schemeClr val="tx1"/>
                </a:solidFill>
                <a:cs typeface="B Mitra" pitchFamily="2" charset="-78"/>
              </a:rPr>
              <a:t>.</a:t>
            </a:r>
          </a:p>
          <a:p>
            <a:pPr algn="just"/>
            <a:r>
              <a:rPr lang="ar-SA" sz="1600" dirty="0">
                <a:solidFill>
                  <a:srgbClr val="7030A0"/>
                </a:solidFill>
                <a:cs typeface="B Mitra" pitchFamily="2" charset="-78"/>
              </a:rPr>
              <a:t>از امام صادق علیه السّلام نقل شده: بدا به حال مسلمانی که در طول هفته روز جمعه را صرف یادگیری مسائل دینی خود نکند، و برای این عمل مهمّم، خود را از کارهای دیگر فارغ نسازد</a:t>
            </a:r>
            <a:r>
              <a:rPr lang="en-US" sz="1600" dirty="0">
                <a:solidFill>
                  <a:srgbClr val="7030A0"/>
                </a:solidFill>
                <a:cs typeface="B Mitra" pitchFamily="2" charset="-78"/>
              </a:rPr>
              <a:t>.</a:t>
            </a:r>
          </a:p>
          <a:p>
            <a:pPr algn="just"/>
            <a:r>
              <a:rPr lang="ar-SA" sz="1600" dirty="0">
                <a:solidFill>
                  <a:srgbClr val="7030A0"/>
                </a:solidFill>
                <a:cs typeface="B Mitra" pitchFamily="2" charset="-78"/>
              </a:rPr>
              <a:t>از حضرت رسول صلی اللّه علیه و آله روایت شده: هرگاه در روز جمعه ببینید پیرمردی سرگذشت دوران جاهلیت و کفر را برای مردم بیان می کند، بر سرش سنگریزه بزنید</a:t>
            </a:r>
            <a:r>
              <a:rPr lang="en-US" sz="1600" dirty="0">
                <a:solidFill>
                  <a:srgbClr val="7030A0"/>
                </a:solidFill>
                <a:cs typeface="B Mitra" pitchFamily="2" charset="-78"/>
              </a:rPr>
              <a:t>.</a:t>
            </a:r>
          </a:p>
          <a:p>
            <a:pPr algn="just"/>
            <a:r>
              <a:rPr lang="ar-SA" sz="1600" dirty="0">
                <a:solidFill>
                  <a:schemeClr val="tx1"/>
                </a:solidFill>
                <a:cs typeface="B Mitra" pitchFamily="2" charset="-78"/>
              </a:rPr>
              <a:t>شانزدهم: هزار مرتبه صلوات فرستد، از </a:t>
            </a:r>
            <a:r>
              <a:rPr lang="ar-SA" sz="1600" dirty="0" smtClean="0">
                <a:solidFill>
                  <a:schemeClr val="tx1"/>
                </a:solidFill>
                <a:cs typeface="B Mitra" pitchFamily="2" charset="-78"/>
              </a:rPr>
              <a:t>اما</a:t>
            </a:r>
            <a:r>
              <a:rPr lang="fa-IR" sz="1600" dirty="0" smtClean="0">
                <a:solidFill>
                  <a:schemeClr val="tx1"/>
                </a:solidFill>
                <a:cs typeface="B Mitra" pitchFamily="2" charset="-78"/>
              </a:rPr>
              <a:t>م</a:t>
            </a:r>
            <a:r>
              <a:rPr lang="ar-SA" sz="1600" dirty="0" smtClean="0">
                <a:solidFill>
                  <a:schemeClr val="tx1"/>
                </a:solidFill>
                <a:cs typeface="B Mitra" pitchFamily="2" charset="-78"/>
              </a:rPr>
              <a:t> </a:t>
            </a:r>
            <a:r>
              <a:rPr lang="ar-SA" sz="1600" dirty="0">
                <a:solidFill>
                  <a:schemeClr val="tx1"/>
                </a:solidFill>
                <a:cs typeface="B Mitra" pitchFamily="2" charset="-78"/>
              </a:rPr>
              <a:t>باقر علیه السّلام روایت شده: هیچ عبادتی در روز جمعه نزد من محبوب تر از صلوات بر محمّد و آل مطهّر او صلی اللّه علیهم اجمعین نیست</a:t>
            </a:r>
            <a:r>
              <a:rPr lang="en-US" sz="1600" dirty="0">
                <a:solidFill>
                  <a:schemeClr val="tx1"/>
                </a:solidFill>
                <a:cs typeface="B Mitra" pitchFamily="2" charset="-78"/>
              </a:rPr>
              <a:t>.</a:t>
            </a:r>
            <a:r>
              <a:rPr lang="ar-SA" sz="1600" dirty="0">
                <a:solidFill>
                  <a:schemeClr val="tx1"/>
                </a:solidFill>
                <a:cs typeface="B Mitra" pitchFamily="2" charset="-78"/>
              </a:rPr>
              <a:t> (مؤلّف گوید: اگر برای هزار مرتبه صلوات فرصت نکرد، دست کم صد مرتبه را ترک نکند، تا در روز قیامت چهره اش نورانی گردد</a:t>
            </a:r>
            <a:r>
              <a:rPr lang="en-US" sz="1600" dirty="0">
                <a:solidFill>
                  <a:schemeClr val="tx1"/>
                </a:solidFill>
                <a:cs typeface="B Mitra" pitchFamily="2" charset="-78"/>
              </a:rPr>
              <a:t>.</a:t>
            </a:r>
            <a:r>
              <a:rPr lang="ar-SA" sz="1600" dirty="0">
                <a:solidFill>
                  <a:schemeClr val="tx1"/>
                </a:solidFill>
                <a:cs typeface="B Mitra" pitchFamily="2" charset="-78"/>
              </a:rPr>
              <a:t>) و روایت شده: هرکس روز جمعه صد مرتبه صلوات فرستد و صد مرتبه اَستَغفِرُاللهَ رَبَّی وَ اَتُوبُ اِلَیهِ (از خدا؛پروردگارم آمرزش میجویم و به سوی او می پویم) گوید و صد مرتبه سوره «توحید» را بخواند، آمرزیده خواهد شد</a:t>
            </a:r>
            <a:r>
              <a:rPr lang="en-US" sz="1600" dirty="0" smtClean="0">
                <a:solidFill>
                  <a:schemeClr val="tx1"/>
                </a:solidFill>
                <a:cs typeface="B Mitra" pitchFamily="2" charset="-78"/>
              </a:rPr>
              <a:t>.</a:t>
            </a:r>
            <a:r>
              <a:rPr lang="fa-IR" sz="1600" dirty="0" smtClean="0">
                <a:solidFill>
                  <a:schemeClr val="tx1"/>
                </a:solidFill>
                <a:cs typeface="B Mitra" pitchFamily="2" charset="-78"/>
              </a:rPr>
              <a:t> </a:t>
            </a:r>
            <a:r>
              <a:rPr lang="ar-SA" sz="1600" dirty="0" smtClean="0">
                <a:solidFill>
                  <a:schemeClr val="tx1"/>
                </a:solidFill>
                <a:cs typeface="B Mitra" pitchFamily="2" charset="-78"/>
              </a:rPr>
              <a:t>و </a:t>
            </a:r>
            <a:r>
              <a:rPr lang="ar-SA" sz="1600" dirty="0">
                <a:solidFill>
                  <a:schemeClr val="tx1"/>
                </a:solidFill>
                <a:cs typeface="B Mitra" pitchFamily="2" charset="-78"/>
              </a:rPr>
              <a:t>نیز روایت شده: که ثواب صلوات بر محمّد و آل محمّد، بین نماز ظهر و عصر برابر با ثواب هفتاد حج است</a:t>
            </a:r>
            <a:r>
              <a:rPr lang="en-US" sz="1600" dirty="0">
                <a:solidFill>
                  <a:schemeClr val="tx1"/>
                </a:solidFill>
                <a:cs typeface="B Mitra" pitchFamily="2" charset="-78"/>
              </a:rPr>
              <a:t>.</a:t>
            </a:r>
          </a:p>
          <a:p>
            <a:pPr algn="just"/>
            <a:r>
              <a:rPr lang="ar-SA" sz="1600" dirty="0">
                <a:solidFill>
                  <a:schemeClr val="tx1"/>
                </a:solidFill>
                <a:cs typeface="B Mitra" pitchFamily="2" charset="-78"/>
              </a:rPr>
              <a:t>هفدهم: حضرت رسول و ائمه طاهرین علیهم السّلام را زیارت نماید و کیفیت آن در باب زیارات خواهد آمد</a:t>
            </a:r>
            <a:r>
              <a:rPr lang="en-US" sz="1600" dirty="0">
                <a:solidFill>
                  <a:schemeClr val="tx1"/>
                </a:solidFill>
                <a:cs typeface="B Mitra" pitchFamily="2" charset="-78"/>
              </a:rPr>
              <a:t>.</a:t>
            </a:r>
          </a:p>
          <a:p>
            <a:pPr algn="just"/>
            <a:r>
              <a:rPr lang="ar-SA" sz="1600" dirty="0">
                <a:solidFill>
                  <a:schemeClr val="tx1"/>
                </a:solidFill>
                <a:cs typeface="B Mitra" pitchFamily="2" charset="-78"/>
              </a:rPr>
              <a:t>هیجدهم: به زیارت گذشتگان به ویژه پدر و مادر یا یکی از ایشان برود، که این عمل ثواب بسیار دارد</a:t>
            </a:r>
            <a:r>
              <a:rPr lang="en-US" sz="1600" dirty="0">
                <a:solidFill>
                  <a:schemeClr val="tx1"/>
                </a:solidFill>
                <a:cs typeface="B Mitra" pitchFamily="2" charset="-78"/>
              </a:rPr>
              <a:t>.</a:t>
            </a:r>
            <a:r>
              <a:rPr lang="ar-SA" sz="1600" dirty="0">
                <a:solidFill>
                  <a:schemeClr val="tx1"/>
                </a:solidFill>
                <a:cs typeface="B Mitra" pitchFamily="2" charset="-78"/>
              </a:rPr>
              <a:t> (از امام باقر علیه السّلام روایت شده: مردگان را در روز جمعه زیارت کنید، زیرا میدانند چه کسی به زیارت ایشان رفته است و از این رو شاد میشوند</a:t>
            </a:r>
            <a:r>
              <a:rPr lang="en-US" sz="1600" dirty="0">
                <a:solidFill>
                  <a:schemeClr val="tx1"/>
                </a:solidFill>
                <a:cs typeface="B Mitra" pitchFamily="2" charset="-78"/>
              </a:rPr>
              <a:t>.</a:t>
            </a:r>
            <a:r>
              <a:rPr lang="ar-SA" sz="1600" dirty="0">
                <a:solidFill>
                  <a:schemeClr val="tx1"/>
                </a:solidFill>
                <a:cs typeface="B Mitra" pitchFamily="2" charset="-78"/>
              </a:rPr>
              <a:t>)</a:t>
            </a:r>
            <a:endParaRPr lang="en-US" sz="1600" dirty="0">
              <a:solidFill>
                <a:schemeClr val="tx1"/>
              </a:solidFill>
              <a:cs typeface="B Mitra" pitchFamily="2" charset="-78"/>
            </a:endParaRPr>
          </a:p>
          <a:p>
            <a:pPr algn="just"/>
            <a:r>
              <a:rPr lang="ar-SA" sz="1600" dirty="0">
                <a:solidFill>
                  <a:schemeClr val="tx1"/>
                </a:solidFill>
                <a:cs typeface="B Mitra" pitchFamily="2" charset="-78"/>
              </a:rPr>
              <a:t>نوزدهم: دعای» ندبه «را که از اعمال عیدهای چهارگانه است بخواند</a:t>
            </a:r>
            <a:r>
              <a:rPr lang="en-US" sz="1600" dirty="0" smtClean="0">
                <a:solidFill>
                  <a:schemeClr val="tx1"/>
                </a:solidFill>
                <a:cs typeface="B Mitra" pitchFamily="2" charset="-78"/>
              </a:rPr>
              <a:t>.</a:t>
            </a:r>
            <a:endParaRPr lang="en-US" sz="1600" dirty="0">
              <a:solidFill>
                <a:schemeClr val="tx1"/>
              </a:solidFill>
              <a:cs typeface="B Mitra" pitchFamily="2" charset="-78"/>
            </a:endParaRPr>
          </a:p>
        </p:txBody>
      </p:sp>
    </p:spTree>
    <p:extLst>
      <p:ext uri="{BB962C8B-B14F-4D97-AF65-F5344CB8AC3E}">
        <p14:creationId xmlns:p14="http://schemas.microsoft.com/office/powerpoint/2010/main" val="1134690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400"/>
          </a:xfrm>
        </p:spPr>
        <p:txBody>
          <a:bodyPr/>
          <a:lstStyle/>
          <a:p>
            <a:r>
              <a:rPr lang="fa-IR" dirty="0" smtClean="0">
                <a:cs typeface="B Titr" pitchFamily="2" charset="-78"/>
              </a:rPr>
              <a:t>اعمال روزجمعه</a:t>
            </a:r>
            <a:endParaRPr lang="fa-IR" dirty="0">
              <a:cs typeface="B Titr" pitchFamily="2" charset="-78"/>
            </a:endParaRPr>
          </a:p>
        </p:txBody>
      </p:sp>
      <p:sp>
        <p:nvSpPr>
          <p:cNvPr id="3" name="Subtitle 2"/>
          <p:cNvSpPr>
            <a:spLocks noGrp="1"/>
          </p:cNvSpPr>
          <p:nvPr>
            <p:ph type="subTitle" idx="1"/>
          </p:nvPr>
        </p:nvSpPr>
        <p:spPr>
          <a:xfrm>
            <a:off x="381000" y="1143000"/>
            <a:ext cx="8458200" cy="5334000"/>
          </a:xfrm>
        </p:spPr>
        <p:txBody>
          <a:bodyPr>
            <a:noAutofit/>
          </a:bodyPr>
          <a:lstStyle/>
          <a:p>
            <a:pPr algn="just"/>
            <a:r>
              <a:rPr lang="ar-SA" sz="1600" dirty="0">
                <a:solidFill>
                  <a:schemeClr val="tx1"/>
                </a:solidFill>
                <a:cs typeface="B Mitra" pitchFamily="2" charset="-78"/>
              </a:rPr>
              <a:t>بیستم: آگاه باش برای روز جمعه جز نافله آن، که بیست رکعت است، نمازهای بسیاری ذکر شده است</a:t>
            </a:r>
            <a:r>
              <a:rPr lang="en-US" sz="1600" dirty="0">
                <a:solidFill>
                  <a:schemeClr val="tx1"/>
                </a:solidFill>
                <a:cs typeface="B Mitra" pitchFamily="2" charset="-78"/>
              </a:rPr>
              <a:t>.</a:t>
            </a:r>
            <a:r>
              <a:rPr lang="ar-SA" sz="1600" dirty="0">
                <a:solidFill>
                  <a:schemeClr val="tx1"/>
                </a:solidFill>
                <a:cs typeface="B Mitra" pitchFamily="2" charset="-78"/>
              </a:rPr>
              <a:t> (کیفیت نافله مذکور بنا بر مشهور آن است که شش رکعت آن زمانی که نور آفتاب افق را فرا گیرد بجا آورده شود، و شش رکعت دیگر وقتی که خورشید بالا بیاید، و شش رکعت دیگر نزدیک ظهر، و دو رکعت پس از ظهر پیش از نماز ظهر، و یا آنکه شش رکعت اوّل را پس از نماز جمعه یا نماز ظهر بجا آورد، به صورتی که در کتب فقها و ( مصابیح ) ذکر شده</a:t>
            </a:r>
            <a:r>
              <a:rPr lang="en-US" sz="1600" dirty="0">
                <a:solidFill>
                  <a:schemeClr val="tx1"/>
                </a:solidFill>
                <a:cs typeface="B Mitra" pitchFamily="2" charset="-78"/>
              </a:rPr>
              <a:t>.</a:t>
            </a:r>
          </a:p>
          <a:p>
            <a:pPr algn="just"/>
            <a:r>
              <a:rPr lang="ar-SA" sz="1600" dirty="0">
                <a:solidFill>
                  <a:schemeClr val="tx1"/>
                </a:solidFill>
                <a:cs typeface="B Mitra" pitchFamily="2" charset="-78"/>
              </a:rPr>
              <a:t>البته نمازهای بسیار دیگری نیز نقل شده، که ذکر بعضی از آنها در این مقام مناسبت دارد، هر چند بیشتر آنها اختصاصی به روز جمعه ندارد، ولی بجا آوردن آنها در روز جمعه بیشتر فضیلت دارد: از جمله آنها نماز کامله است که شیخ طوسی، و سیّد ابن طاووس و شهید و علاّمه حلّی و دیگران به سندهای بسیار و معتبر از امام صادق علیه السّلام و ایشان از پدران بزرگوارشان علیهم السّلام از حضرت رسول صلی اللّه علیه و آله روایت کرده اند که آن حضرت فرمود: «هرکس در روز جمعه پیش از ظهر چهار رکعت نماز بخواند، و در هر رکعت سوره «حمد» را ده مرتبه و هر یک از</a:t>
            </a:r>
            <a:r>
              <a:rPr lang="en-US" sz="1600" dirty="0">
                <a:solidFill>
                  <a:schemeClr val="tx1"/>
                </a:solidFill>
                <a:cs typeface="B Mitra" pitchFamily="2" charset="-78"/>
              </a:rPr>
              <a:t>: «</a:t>
            </a:r>
            <a:r>
              <a:rPr lang="ar-SA" sz="1600" dirty="0">
                <a:solidFill>
                  <a:schemeClr val="tx1"/>
                </a:solidFill>
                <a:cs typeface="B Mitra" pitchFamily="2" charset="-78"/>
              </a:rPr>
              <a:t>قل اعوذ بربّ النّاس</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اعوذ بربّ الفلق</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هو اللّه احد</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یا ایّها الکافرون</a:t>
            </a:r>
            <a:r>
              <a:rPr lang="en-US" sz="1600" dirty="0">
                <a:solidFill>
                  <a:schemeClr val="tx1"/>
                </a:solidFill>
                <a:cs typeface="B Mitra" pitchFamily="2" charset="-78"/>
              </a:rPr>
              <a:t>» </a:t>
            </a:r>
            <a:r>
              <a:rPr lang="ar-SA" sz="1600" dirty="0">
                <a:solidFill>
                  <a:schemeClr val="tx1"/>
                </a:solidFill>
                <a:cs typeface="B Mitra" pitchFamily="2" charset="-78"/>
              </a:rPr>
              <a:t>و «ایه الکرسی» را ده مرتبه، و به روایت دیگر</a:t>
            </a:r>
            <a:r>
              <a:rPr lang="en-US" sz="1600" dirty="0">
                <a:solidFill>
                  <a:schemeClr val="tx1"/>
                </a:solidFill>
                <a:cs typeface="B Mitra" pitchFamily="2" charset="-78"/>
              </a:rPr>
              <a:t>: «</a:t>
            </a:r>
            <a:r>
              <a:rPr lang="ar-SA" sz="1600" dirty="0">
                <a:solidFill>
                  <a:schemeClr val="tx1"/>
                </a:solidFill>
                <a:cs typeface="B Mitra" pitchFamily="2" charset="-78"/>
              </a:rPr>
              <a:t>انّا انزلناه</a:t>
            </a:r>
            <a:r>
              <a:rPr lang="en-US" sz="1600" dirty="0">
                <a:solidFill>
                  <a:schemeClr val="tx1"/>
                </a:solidFill>
                <a:cs typeface="B Mitra" pitchFamily="2" charset="-78"/>
              </a:rPr>
              <a:t>» </a:t>
            </a:r>
            <a:r>
              <a:rPr lang="ar-SA" sz="1600" dirty="0">
                <a:solidFill>
                  <a:schemeClr val="tx1"/>
                </a:solidFill>
                <a:cs typeface="B Mitra" pitchFamily="2" charset="-78"/>
              </a:rPr>
              <a:t>و آیه </a:t>
            </a:r>
            <a:r>
              <a:rPr lang="en-US" sz="1600" dirty="0">
                <a:solidFill>
                  <a:schemeClr val="tx1"/>
                </a:solidFill>
                <a:cs typeface="B Mitra" pitchFamily="2" charset="-78"/>
              </a:rPr>
              <a:t>«</a:t>
            </a:r>
            <a:r>
              <a:rPr lang="ar-SA" sz="1600" dirty="0">
                <a:solidFill>
                  <a:schemeClr val="tx1"/>
                </a:solidFill>
                <a:cs typeface="B Mitra" pitchFamily="2" charset="-78"/>
              </a:rPr>
              <a:t>شهد اللّه</a:t>
            </a:r>
            <a:r>
              <a:rPr lang="en-US" sz="1600" dirty="0">
                <a:solidFill>
                  <a:schemeClr val="tx1"/>
                </a:solidFill>
                <a:cs typeface="B Mitra" pitchFamily="2" charset="-78"/>
              </a:rPr>
              <a:t>.» [</a:t>
            </a:r>
            <a:r>
              <a:rPr lang="ar-SA" sz="1600" dirty="0">
                <a:solidFill>
                  <a:schemeClr val="tx1"/>
                </a:solidFill>
                <a:cs typeface="B Mitra" pitchFamily="2" charset="-78"/>
              </a:rPr>
              <a:t>آیه 18 سوره آل عمران] را نیز هر یک ده مرتبه بخواند، و آنگاه که از چهار رکعت فارغ شود، صد مرتبه استغفار کند، و صد مرتبه بگوید</a:t>
            </a:r>
            <a:r>
              <a:rPr lang="en-US" sz="1600" dirty="0">
                <a:solidFill>
                  <a:schemeClr val="tx1"/>
                </a:solidFill>
                <a:cs typeface="B Mitra" pitchFamily="2" charset="-78"/>
              </a:rPr>
              <a:t>: </a:t>
            </a:r>
            <a:r>
              <a:rPr lang="ar-SA" sz="1600" dirty="0">
                <a:solidFill>
                  <a:schemeClr val="tx1"/>
                </a:solidFill>
                <a:cs typeface="B Mitra" pitchFamily="2" charset="-78"/>
              </a:rPr>
              <a:t>سُبحانَ اللهِ وَالحَمدُلِلّهِ وَ لا اِلهَ اِلّا اللهُ اَکبَرُ وَ لا حَولَ وَلا قُوَّه الّا بِاللهِ العَلِیِّ العَظیمِ</a:t>
            </a:r>
            <a:r>
              <a:rPr lang="en-US" sz="1600" dirty="0">
                <a:solidFill>
                  <a:schemeClr val="tx1"/>
                </a:solidFill>
                <a:cs typeface="B Mitra" pitchFamily="2" charset="-78"/>
              </a:rPr>
              <a:t> . </a:t>
            </a:r>
            <a:r>
              <a:rPr lang="en-US" sz="1600" u="sng" dirty="0">
                <a:solidFill>
                  <a:schemeClr val="tx1"/>
                </a:solidFill>
                <a:cs typeface="B Mitra" pitchFamily="2" charset="-78"/>
                <a:hlinkClick r:id="rId2" tooltip=" خدا پاک و منزه است و ستایش تنها او را سزاست و خدایی جز او نیست، و خدا بزرگتر از هر وصفی است و هیچ نیرو و توانی جز برآمده از خدای بلند مرتبه بزرگ نیست. "/>
              </a:rPr>
              <a:t>(1)</a:t>
            </a:r>
            <a:r>
              <a:rPr lang="en-US" sz="1600" dirty="0">
                <a:solidFill>
                  <a:schemeClr val="tx1"/>
                </a:solidFill>
                <a:cs typeface="B Mitra" pitchFamily="2" charset="-78"/>
              </a:rPr>
              <a:t>  </a:t>
            </a:r>
            <a:r>
              <a:rPr lang="ar-SA" sz="1600" dirty="0">
                <a:solidFill>
                  <a:schemeClr val="tx1"/>
                </a:solidFill>
                <a:cs typeface="B Mitra" pitchFamily="2" charset="-78"/>
              </a:rPr>
              <a:t>و پس از آن صد مرتبه صلوات فرستد، </a:t>
            </a:r>
            <a:endParaRPr lang="en-US" sz="1600" dirty="0">
              <a:solidFill>
                <a:schemeClr val="tx1"/>
              </a:solidFill>
              <a:cs typeface="B Mitra" pitchFamily="2" charset="-78"/>
            </a:endParaRPr>
          </a:p>
          <a:p>
            <a:pPr algn="just"/>
            <a:r>
              <a:rPr lang="ar-SA" sz="1600" dirty="0">
                <a:solidFill>
                  <a:schemeClr val="tx1"/>
                </a:solidFill>
                <a:cs typeface="B Mitra" pitchFamily="2" charset="-78"/>
              </a:rPr>
              <a:t>نماز دیگر: حارث همدانی از امیر المؤمنین علیه السّلام روایت کرده: اگر بتوانی روز جمعه ده رکعت نماز بجای آر، و رکوع و سجودش را تمام و کامل ادا کن، و پس از هر دو رکعت صد مرتبه بگو</a:t>
            </a:r>
            <a:r>
              <a:rPr lang="en-US" sz="1600" dirty="0">
                <a:solidFill>
                  <a:schemeClr val="tx1"/>
                </a:solidFill>
                <a:cs typeface="B Mitra" pitchFamily="2" charset="-78"/>
              </a:rPr>
              <a:t>: </a:t>
            </a:r>
            <a:r>
              <a:rPr lang="ar-SA" sz="1600" dirty="0">
                <a:solidFill>
                  <a:schemeClr val="tx1"/>
                </a:solidFill>
                <a:cs typeface="B Mitra" pitchFamily="2" charset="-78"/>
              </a:rPr>
              <a:t>سبحانَ اللهِ وَ بِحَمدِهِ </a:t>
            </a:r>
            <a:r>
              <a:rPr lang="en-US" sz="1600" u="sng" dirty="0">
                <a:solidFill>
                  <a:schemeClr val="tx1"/>
                </a:solidFill>
                <a:cs typeface="B Mitra" pitchFamily="2" charset="-78"/>
                <a:hlinkClick r:id="rId3" tooltip=" پاک و منزه است خدایی که ستایش تنها شایسته اوست "/>
              </a:rPr>
              <a:t>(1)</a:t>
            </a:r>
            <a:r>
              <a:rPr lang="en-US" sz="1600" dirty="0">
                <a:solidFill>
                  <a:schemeClr val="tx1"/>
                </a:solidFill>
                <a:cs typeface="B Mitra" pitchFamily="2" charset="-78"/>
              </a:rPr>
              <a:t>  </a:t>
            </a:r>
            <a:r>
              <a:rPr lang="ar-SA" sz="1600" dirty="0">
                <a:solidFill>
                  <a:schemeClr val="tx1"/>
                </a:solidFill>
                <a:cs typeface="B Mitra" pitchFamily="2" charset="-78"/>
              </a:rPr>
              <a:t>که فضیلت بسیار دارد</a:t>
            </a:r>
            <a:r>
              <a:rPr lang="en-US" sz="1600" dirty="0">
                <a:solidFill>
                  <a:schemeClr val="tx1"/>
                </a:solidFill>
                <a:cs typeface="B Mitra" pitchFamily="2" charset="-78"/>
              </a:rPr>
              <a:t>.</a:t>
            </a:r>
          </a:p>
          <a:p>
            <a:pPr algn="just"/>
            <a:r>
              <a:rPr lang="ar-SA" sz="1600" b="1" dirty="0">
                <a:solidFill>
                  <a:schemeClr val="tx1"/>
                </a:solidFill>
                <a:cs typeface="B Mitra" pitchFamily="2" charset="-78"/>
              </a:rPr>
              <a:t>نماز کامله</a:t>
            </a:r>
            <a:endParaRPr lang="en-US" sz="1600" dirty="0">
              <a:solidFill>
                <a:schemeClr val="tx1"/>
              </a:solidFill>
              <a:cs typeface="B Mitra" pitchFamily="2" charset="-78"/>
            </a:endParaRPr>
          </a:p>
          <a:p>
            <a:pPr algn="just"/>
            <a:r>
              <a:rPr lang="ar-SA" sz="1600" dirty="0">
                <a:solidFill>
                  <a:schemeClr val="tx1"/>
                </a:solidFill>
                <a:cs typeface="B Mitra" pitchFamily="2" charset="-78"/>
              </a:rPr>
              <a:t>بیستم: آگاه باش برای روز جمعه جز نافله آن، که بیست رکعت است، نمازهای بسیاری ذکر شده است</a:t>
            </a:r>
            <a:r>
              <a:rPr lang="en-US" sz="1600" dirty="0">
                <a:solidFill>
                  <a:schemeClr val="tx1"/>
                </a:solidFill>
                <a:cs typeface="B Mitra" pitchFamily="2" charset="-78"/>
              </a:rPr>
              <a:t>.</a:t>
            </a:r>
          </a:p>
          <a:p>
            <a:pPr algn="just"/>
            <a:r>
              <a:rPr lang="ar-SA" sz="1600" dirty="0">
                <a:solidFill>
                  <a:schemeClr val="tx1"/>
                </a:solidFill>
                <a:cs typeface="B Mitra" pitchFamily="2" charset="-78"/>
              </a:rPr>
              <a:t>کیفیت نافله مذکور بنا بر مشهور آن است که شش رکعت آن زمانی که نور آفتاب افق را فرا گیرد بجا آورده شود، و شش رکعت دیگر وقتی که خورشید بالا بیاید، و شش رکعت دیگر نزدیک ظهر، و دو رکعت پس از ظهر پیش از نماز ظهر، و یا آنکه شش رکعت اوّل را پس از نماز جمعه یا نماز ظهر بجا آورد، به صورتی که در کتب فقها و</a:t>
            </a:r>
            <a:r>
              <a:rPr lang="en-US" sz="1600" dirty="0">
                <a:solidFill>
                  <a:schemeClr val="tx1"/>
                </a:solidFill>
                <a:cs typeface="B Mitra" pitchFamily="2" charset="-78"/>
              </a:rPr>
              <a:t> ( </a:t>
            </a:r>
            <a:r>
              <a:rPr lang="ar-SA" sz="1600" dirty="0">
                <a:solidFill>
                  <a:schemeClr val="tx1"/>
                </a:solidFill>
                <a:cs typeface="B Mitra" pitchFamily="2" charset="-78"/>
              </a:rPr>
              <a:t>مصابیح ) ذکر شده</a:t>
            </a:r>
            <a:r>
              <a:rPr lang="en-US" sz="1600" dirty="0">
                <a:solidFill>
                  <a:schemeClr val="tx1"/>
                </a:solidFill>
                <a:cs typeface="B Mitra" pitchFamily="2" charset="-78"/>
              </a:rPr>
              <a:t>. </a:t>
            </a:r>
          </a:p>
          <a:p>
            <a:pPr algn="just"/>
            <a:r>
              <a:rPr lang="ar-SA" sz="1600" dirty="0">
                <a:solidFill>
                  <a:schemeClr val="tx1"/>
                </a:solidFill>
                <a:cs typeface="B Mitra" pitchFamily="2" charset="-78"/>
              </a:rPr>
              <a:t>البته نمازهای بسیار دیگری نیز نقل شده، که ذکر بعضی از آنها در این مقام مناسبت دارد، هر چند بیشتر آنها اختصاصی به روز جمعه ندارد، ولی بجا آوردن آنها در روز جمعه بیشتر فضیلت دارد: از جمله آنها نماز کامله است که شیخ طوسی، و سیّد ابن طاووس و شهید و علاّمه حلّی و دیگران به سندهای بسیار و معتبر از امام صادق علیه السّلام و ایشان از پدران بزرگوارشان علیهم السّلام از حضرت رسول صلی اللّه علیه و آله روایت کرده اند که آن حضرت فرمود: «هرکس در روز جمعه پیش از ظهر چهار رکعت نماز بخواند، و در هر رکعت سوره «حمد» را ده مرتبه و هر یک از</a:t>
            </a:r>
            <a:r>
              <a:rPr lang="en-US" sz="1600" dirty="0">
                <a:solidFill>
                  <a:schemeClr val="tx1"/>
                </a:solidFill>
                <a:cs typeface="B Mitra" pitchFamily="2" charset="-78"/>
              </a:rPr>
              <a:t>: «</a:t>
            </a:r>
            <a:r>
              <a:rPr lang="ar-SA" sz="1600" dirty="0">
                <a:solidFill>
                  <a:schemeClr val="tx1"/>
                </a:solidFill>
                <a:cs typeface="B Mitra" pitchFamily="2" charset="-78"/>
              </a:rPr>
              <a:t>قل اعوذ بربّ النّاس</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اعوذ بربّ الفلق</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هو اللّه احد</a:t>
            </a:r>
            <a:r>
              <a:rPr lang="en-US" sz="1600" dirty="0">
                <a:solidFill>
                  <a:schemeClr val="tx1"/>
                </a:solidFill>
                <a:cs typeface="B Mitra" pitchFamily="2" charset="-78"/>
              </a:rPr>
              <a:t>» </a:t>
            </a:r>
            <a:r>
              <a:rPr lang="ar-SA" sz="1600" dirty="0">
                <a:solidFill>
                  <a:schemeClr val="tx1"/>
                </a:solidFill>
                <a:cs typeface="B Mitra" pitchFamily="2" charset="-78"/>
              </a:rPr>
              <a:t>و </a:t>
            </a:r>
            <a:r>
              <a:rPr lang="en-US" sz="1600" dirty="0">
                <a:solidFill>
                  <a:schemeClr val="tx1"/>
                </a:solidFill>
                <a:cs typeface="B Mitra" pitchFamily="2" charset="-78"/>
              </a:rPr>
              <a:t>«</a:t>
            </a:r>
            <a:r>
              <a:rPr lang="ar-SA" sz="1600" dirty="0">
                <a:solidFill>
                  <a:schemeClr val="tx1"/>
                </a:solidFill>
                <a:cs typeface="B Mitra" pitchFamily="2" charset="-78"/>
              </a:rPr>
              <a:t>قل یا ایّها الکافرون</a:t>
            </a:r>
            <a:r>
              <a:rPr lang="en-US" sz="1600" dirty="0">
                <a:solidFill>
                  <a:schemeClr val="tx1"/>
                </a:solidFill>
                <a:cs typeface="B Mitra" pitchFamily="2" charset="-78"/>
              </a:rPr>
              <a:t>» </a:t>
            </a:r>
            <a:r>
              <a:rPr lang="ar-SA" sz="1600" dirty="0">
                <a:solidFill>
                  <a:schemeClr val="tx1"/>
                </a:solidFill>
                <a:cs typeface="B Mitra" pitchFamily="2" charset="-78"/>
              </a:rPr>
              <a:t>و «ایه الکرسی» را ده مرتبه، و به روایت دیگر</a:t>
            </a:r>
            <a:r>
              <a:rPr lang="en-US" sz="1600" dirty="0">
                <a:solidFill>
                  <a:schemeClr val="tx1"/>
                </a:solidFill>
                <a:cs typeface="B Mitra" pitchFamily="2" charset="-78"/>
              </a:rPr>
              <a:t>: «</a:t>
            </a:r>
            <a:r>
              <a:rPr lang="ar-SA" sz="1600" dirty="0">
                <a:solidFill>
                  <a:schemeClr val="tx1"/>
                </a:solidFill>
                <a:cs typeface="B Mitra" pitchFamily="2" charset="-78"/>
              </a:rPr>
              <a:t>انّا انزلناه</a:t>
            </a:r>
            <a:r>
              <a:rPr lang="en-US" sz="1600" dirty="0">
                <a:solidFill>
                  <a:schemeClr val="tx1"/>
                </a:solidFill>
                <a:cs typeface="B Mitra" pitchFamily="2" charset="-78"/>
              </a:rPr>
              <a:t>» </a:t>
            </a:r>
            <a:r>
              <a:rPr lang="ar-SA" sz="1600" dirty="0">
                <a:solidFill>
                  <a:schemeClr val="tx1"/>
                </a:solidFill>
                <a:cs typeface="B Mitra" pitchFamily="2" charset="-78"/>
              </a:rPr>
              <a:t>و آیه </a:t>
            </a:r>
            <a:r>
              <a:rPr lang="en-US" sz="1600" dirty="0">
                <a:solidFill>
                  <a:schemeClr val="tx1"/>
                </a:solidFill>
                <a:cs typeface="B Mitra" pitchFamily="2" charset="-78"/>
              </a:rPr>
              <a:t>«</a:t>
            </a:r>
            <a:r>
              <a:rPr lang="ar-SA" sz="1600" dirty="0">
                <a:solidFill>
                  <a:schemeClr val="tx1"/>
                </a:solidFill>
                <a:cs typeface="B Mitra" pitchFamily="2" charset="-78"/>
              </a:rPr>
              <a:t>شهد اللّه</a:t>
            </a:r>
            <a:r>
              <a:rPr lang="en-US" sz="1600" dirty="0">
                <a:solidFill>
                  <a:schemeClr val="tx1"/>
                </a:solidFill>
                <a:cs typeface="B Mitra" pitchFamily="2" charset="-78"/>
              </a:rPr>
              <a:t>. . .</a:t>
            </a:r>
            <a:r>
              <a:rPr lang="ar-SA" sz="1600" dirty="0">
                <a:solidFill>
                  <a:schemeClr val="tx1"/>
                </a:solidFill>
                <a:cs typeface="B Mitra" pitchFamily="2" charset="-78"/>
              </a:rPr>
              <a:t>  </a:t>
            </a:r>
            <a:r>
              <a:rPr lang="en-US" sz="1600" dirty="0">
                <a:solidFill>
                  <a:schemeClr val="tx1"/>
                </a:solidFill>
                <a:cs typeface="B Mitra" pitchFamily="2" charset="-78"/>
              </a:rPr>
              <a:t>[</a:t>
            </a:r>
            <a:r>
              <a:rPr lang="ar-SA" sz="1600" dirty="0">
                <a:solidFill>
                  <a:schemeClr val="tx1"/>
                </a:solidFill>
                <a:cs typeface="B Mitra" pitchFamily="2" charset="-78"/>
              </a:rPr>
              <a:t>آیه 18 سوره آل عمران] را نیز هر یک ده مرتبه بخواند، و آنگاه که از چهار رکعت فارغ شود، صد مرتبه استغفار کند، و صد مرتبه بگوید</a:t>
            </a:r>
            <a:r>
              <a:rPr lang="en-US" sz="1600" dirty="0">
                <a:solidFill>
                  <a:schemeClr val="tx1"/>
                </a:solidFill>
                <a:cs typeface="B Mitra" pitchFamily="2" charset="-78"/>
              </a:rPr>
              <a:t>: </a:t>
            </a:r>
            <a:r>
              <a:rPr lang="ar-SA" sz="1600" dirty="0">
                <a:solidFill>
                  <a:schemeClr val="tx1"/>
                </a:solidFill>
                <a:cs typeface="B Mitra" pitchFamily="2" charset="-78"/>
              </a:rPr>
              <a:t>سُبحانَ اللهِ وَالحَمدُلِلّهِ وَ لا اِلهَ اِلّا اللهُ اَکبَرُ وَ لا حَولَ وَلا قُوَّه الّا بِاللهِ العَلِیِّ العَظیمِ</a:t>
            </a:r>
            <a:r>
              <a:rPr lang="en-US" sz="1600" dirty="0">
                <a:solidFill>
                  <a:schemeClr val="tx1"/>
                </a:solidFill>
                <a:cs typeface="B Mitra" pitchFamily="2" charset="-78"/>
              </a:rPr>
              <a:t> . </a:t>
            </a:r>
            <a:r>
              <a:rPr lang="en-US" sz="1600" u="sng" dirty="0">
                <a:solidFill>
                  <a:schemeClr val="tx1"/>
                </a:solidFill>
                <a:cs typeface="B Mitra" pitchFamily="2" charset="-78"/>
                <a:hlinkClick r:id="rId4" tooltip=" خدا پاک و منزه است و ستایش تنها او را سزاست و خدایی جز او نیست، و خدا بزرگتر از هر وصفی است و هیچ نیرو و توانی جز برآمده از خدای بلند مرتبه بزرگ نیست. "/>
              </a:rPr>
              <a:t>(1)</a:t>
            </a:r>
            <a:r>
              <a:rPr lang="en-US" sz="1600" dirty="0">
                <a:solidFill>
                  <a:schemeClr val="tx1"/>
                </a:solidFill>
                <a:cs typeface="B Mitra" pitchFamily="2" charset="-78"/>
              </a:rPr>
              <a:t> </a:t>
            </a:r>
            <a:r>
              <a:rPr lang="ar-SA" sz="1600" dirty="0">
                <a:solidFill>
                  <a:schemeClr val="tx1"/>
                </a:solidFill>
                <a:cs typeface="B Mitra" pitchFamily="2" charset="-78"/>
              </a:rPr>
              <a:t>و پس از آن صد مرتبه صلوات فرستد، خدا شرّ اهل آسمان و شرّ اهل زمین، و شرّ شیطان و شرّ پادشاهان ستمگر را از او برطرف کند» تا پایان روایت که همه در بیان فضیلت این نماز است</a:t>
            </a:r>
            <a:r>
              <a:rPr lang="en-US" sz="1600" dirty="0">
                <a:solidFill>
                  <a:schemeClr val="tx1"/>
                </a:solidFill>
                <a:cs typeface="B Mitra" pitchFamily="2" charset="-78"/>
              </a:rPr>
              <a:t>.</a:t>
            </a:r>
          </a:p>
          <a:p>
            <a:pPr algn="just"/>
            <a:r>
              <a:rPr lang="ar-SA" sz="1600" dirty="0">
                <a:solidFill>
                  <a:schemeClr val="tx1"/>
                </a:solidFill>
                <a:cs typeface="B Mitra" pitchFamily="2" charset="-78"/>
              </a:rPr>
              <a:t>نماز دیگر: حارث همدانی از امیر المؤمنین علیه السّلام روایت کرده: اگر بتوانی روز جمعه ده رکعت نماز بجای آر، و رکوع و سجودش را تمام و کامل ادا کن، و پس از هر دو رکعت صد مرتبه بگو</a:t>
            </a:r>
            <a:r>
              <a:rPr lang="en-US" sz="1600" dirty="0">
                <a:solidFill>
                  <a:schemeClr val="tx1"/>
                </a:solidFill>
                <a:cs typeface="B Mitra" pitchFamily="2" charset="-78"/>
              </a:rPr>
              <a:t>: </a:t>
            </a:r>
            <a:r>
              <a:rPr lang="ar-SA" sz="1600" dirty="0">
                <a:solidFill>
                  <a:schemeClr val="tx1"/>
                </a:solidFill>
                <a:cs typeface="B Mitra" pitchFamily="2" charset="-78"/>
              </a:rPr>
              <a:t>سبحانَ اللهِ وَ بِحَمدِهِ  که فضیلت بسیار دارد</a:t>
            </a:r>
            <a:r>
              <a:rPr lang="en-US" sz="1600" dirty="0">
                <a:solidFill>
                  <a:schemeClr val="tx1"/>
                </a:solidFill>
                <a:cs typeface="B Mitra" pitchFamily="2" charset="-78"/>
              </a:rPr>
              <a:t>.</a:t>
            </a:r>
          </a:p>
          <a:p>
            <a:pPr algn="just"/>
            <a:r>
              <a:rPr lang="ar-SA" sz="1600" dirty="0">
                <a:solidFill>
                  <a:schemeClr val="tx1"/>
                </a:solidFill>
                <a:cs typeface="B Mitra" pitchFamily="2" charset="-78"/>
              </a:rPr>
              <a:t>نماز دیگر: به سند معتبر از امام صادق علیه السّلام روایت شده: هرکس سوره «ابراهیم» و سوره «حجر» را در دو رکعت نماز در روز جمعه بخواند، هرگز دچار پریشانی و دیوانگی و یا بلایی دیگر نشود، از جمله آن نمازها: نماز حضرت رسول صلی اللّه علیه و آله است</a:t>
            </a:r>
            <a:r>
              <a:rPr lang="en-US" sz="1600" dirty="0">
                <a:solidFill>
                  <a:schemeClr val="tx1"/>
                </a:solidFill>
                <a:cs typeface="B Mitra" pitchFamily="2" charset="-78"/>
              </a:rPr>
              <a:t>.</a:t>
            </a:r>
          </a:p>
          <a:p>
            <a:pPr algn="just"/>
            <a:r>
              <a:rPr lang="en-US" sz="1600" dirty="0">
                <a:solidFill>
                  <a:schemeClr val="tx1"/>
                </a:solidFill>
                <a:cs typeface="B Mitra" pitchFamily="2" charset="-78"/>
              </a:rPr>
              <a:t> </a:t>
            </a:r>
          </a:p>
        </p:txBody>
      </p:sp>
    </p:spTree>
    <p:extLst>
      <p:ext uri="{BB962C8B-B14F-4D97-AF65-F5344CB8AC3E}">
        <p14:creationId xmlns:p14="http://schemas.microsoft.com/office/powerpoint/2010/main" val="3545689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7145</Words>
  <Application>Microsoft Office PowerPoint</Application>
  <PresentationFormat>On-screen Show (4:3)</PresentationFormat>
  <Paragraphs>121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فضیلت شب و روز جمعه</vt:lpstr>
      <vt:lpstr>فضیلت و اعمال شب و وروز جمعه تهیه شده در  حوزه دانش آموزی</vt:lpstr>
      <vt:lpstr>فضیلت شب و روز جمعه</vt:lpstr>
      <vt:lpstr>اعمال شب جمعه</vt:lpstr>
      <vt:lpstr>اعمال شب جمعه</vt:lpstr>
      <vt:lpstr>اعمال روزجمعه</vt:lpstr>
      <vt:lpstr>اعمال روزجمعه</vt:lpstr>
      <vt:lpstr>اعمال روزجمعه</vt:lpstr>
      <vt:lpstr>اعمال روزجمعه</vt:lpstr>
      <vt:lpstr>اعمال روزجمعه</vt:lpstr>
      <vt:lpstr>اعمال روزجمعه</vt:lpstr>
      <vt:lpstr>اعمال ظهر روزجمعه</vt:lpstr>
      <vt:lpstr>اعمال عصر جمعه</vt:lpstr>
      <vt:lpstr>اعمال عصر جمعه</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فضیلت شب و روز جمعه</dc:title>
  <dc:creator>Admin</dc:creator>
  <cp:lastModifiedBy>Admin</cp:lastModifiedBy>
  <cp:revision>12</cp:revision>
  <dcterms:created xsi:type="dcterms:W3CDTF">2019-09-20T10:26:10Z</dcterms:created>
  <dcterms:modified xsi:type="dcterms:W3CDTF">2019-12-19T20:53:13Z</dcterms:modified>
</cp:coreProperties>
</file>